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7"/>
  </p:notesMasterIdLst>
  <p:handoutMasterIdLst>
    <p:handoutMasterId r:id="rId28"/>
  </p:handoutMasterIdLst>
  <p:sldIdLst>
    <p:sldId id="1189" r:id="rId2"/>
    <p:sldId id="1329" r:id="rId3"/>
    <p:sldId id="1312" r:id="rId4"/>
    <p:sldId id="1316" r:id="rId5"/>
    <p:sldId id="1310" r:id="rId6"/>
    <p:sldId id="1314" r:id="rId7"/>
    <p:sldId id="1315" r:id="rId8"/>
    <p:sldId id="1324" r:id="rId9"/>
    <p:sldId id="1298" r:id="rId10"/>
    <p:sldId id="1305" r:id="rId11"/>
    <p:sldId id="1283" r:id="rId12"/>
    <p:sldId id="1317" r:id="rId13"/>
    <p:sldId id="1325" r:id="rId14"/>
    <p:sldId id="1320" r:id="rId15"/>
    <p:sldId id="1327" r:id="rId16"/>
    <p:sldId id="1326" r:id="rId17"/>
    <p:sldId id="1328" r:id="rId18"/>
    <p:sldId id="1322" r:id="rId19"/>
    <p:sldId id="1318" r:id="rId20"/>
    <p:sldId id="1321" r:id="rId21"/>
    <p:sldId id="1319" r:id="rId22"/>
    <p:sldId id="1323" r:id="rId23"/>
    <p:sldId id="1330" r:id="rId24"/>
    <p:sldId id="1313" r:id="rId25"/>
    <p:sldId id="1202" r:id="rId26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5BB"/>
    <a:srgbClr val="63668E"/>
    <a:srgbClr val="F4C039"/>
    <a:srgbClr val="4E80C2"/>
    <a:srgbClr val="7AAAD9"/>
    <a:srgbClr val="6967AD"/>
    <a:srgbClr val="D3457B"/>
    <a:srgbClr val="DDEEEF"/>
    <a:srgbClr val="6B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7" autoAdjust="0"/>
    <p:restoredTop sz="80530" autoAdjust="0"/>
  </p:normalViewPr>
  <p:slideViewPr>
    <p:cSldViewPr showGuides="1">
      <p:cViewPr varScale="1">
        <p:scale>
          <a:sx n="123" d="100"/>
          <a:sy n="123" d="100"/>
        </p:scale>
        <p:origin x="948" y="120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黃光製程</a:t>
            </a:r>
            <a:r>
              <a:rPr lang="en-US" altLang="zh-TW" dirty="0" smtClean="0"/>
              <a:t>CD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需依實際量測狀況，手動調整補償線寬值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預期</a:t>
            </a:r>
            <a:r>
              <a:rPr lang="en-US" altLang="zh-TW" dirty="0" smtClean="0"/>
              <a:t>: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人工調整補償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 </a:t>
            </a:r>
            <a:r>
              <a:rPr lang="zh-TW" altLang="en-US" sz="1200" b="1" dirty="0" smtClean="0"/>
              <a:t>→</a:t>
            </a:r>
            <a:r>
              <a:rPr lang="zh-TW" altLang="en-US" sz="1200" dirty="0" smtClean="0"/>
              <a:t> </a:t>
            </a:r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自動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補償</a:t>
            </a:r>
            <a:r>
              <a:rPr lang="en-US" altLang="zh-TW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機制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首先會有訓練資料及測試資料</a:t>
            </a:r>
            <a:r>
              <a:rPr lang="en-US" altLang="zh-TW" dirty="0" smtClean="0"/>
              <a:t>,</a:t>
            </a:r>
            <a:r>
              <a:rPr lang="zh-TW" altLang="en-US" dirty="0" smtClean="0"/>
              <a:t>對數據進行視覺化分析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接著進行前處理</a:t>
            </a:r>
            <a:r>
              <a:rPr lang="en-US" altLang="zh-TW" dirty="0" smtClean="0"/>
              <a:t>,</a:t>
            </a:r>
            <a:r>
              <a:rPr lang="zh-TW" altLang="en-US" dirty="0" smtClean="0"/>
              <a:t>像是標準化或是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LabelEncoder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等等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選取一些重要的製程參數丟進模型訓練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最後對模型評估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將參數最佳化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提供工程人員可調參數的建議值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這部分我會先以影片的方式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操作方式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接著會對平台上的功能加以說明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81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左上角會呈現資料集的資訊</a:t>
            </a:r>
            <a:r>
              <a:rPr lang="en-US" altLang="zh-TW" dirty="0" smtClean="0"/>
              <a:t>,</a:t>
            </a:r>
            <a:r>
              <a:rPr lang="zh-TW" altLang="en-US" dirty="0" smtClean="0"/>
              <a:t>這邊是以</a:t>
            </a:r>
            <a:r>
              <a:rPr lang="en-US" altLang="zh-TW" dirty="0" smtClean="0"/>
              <a:t>6P</a:t>
            </a:r>
            <a:r>
              <a:rPr lang="zh-TW" altLang="en-US" dirty="0" smtClean="0"/>
              <a:t>光罩的製程數據作為示範</a:t>
            </a:r>
            <a:r>
              <a:rPr lang="en-US" altLang="zh-TW" dirty="0" smtClean="0"/>
              <a:t>,</a:t>
            </a:r>
            <a:r>
              <a:rPr lang="zh-TW" altLang="en-US" dirty="0" smtClean="0"/>
              <a:t>旁邊會呈現預測值的分布狀況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包括最大最小值、平均值</a:t>
            </a:r>
            <a:r>
              <a:rPr lang="zh-TW" altLang="en-US" dirty="0" smtClean="0"/>
              <a:t>、標準差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63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用三種不同的關鍵因子找尋方法，第一種是比較常見的熱力圖，它可以畫出兩兩變數之間的相關程度，顏色越淺代表相關程度越高，旁邊也會把特徵依照跟Ｙ的相關程度進行排序，下面會畫出前三名的特徵分布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2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第二種是</a:t>
            </a:r>
            <a:r>
              <a:rPr lang="en-US" altLang="zh-TW" dirty="0" smtClean="0"/>
              <a:t>Lasso</a:t>
            </a:r>
            <a:r>
              <a:rPr lang="zh-TW" altLang="en-US" dirty="0" smtClean="0"/>
              <a:t>，它是一種線性回歸的演算法，常被用來篩選重要的特徵，它跟熱力圖的差別在於類別型的變數也能夠被列入考量，這邊也是以視覺化的方式呈現特徵的重要程度，讓工程人員能夠快速的找到影響生產的關鍵因子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16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第三種是</a:t>
            </a:r>
            <a:r>
              <a:rPr lang="en-US" altLang="zh-TW" dirty="0" smtClean="0"/>
              <a:t>SHAP</a:t>
            </a:r>
            <a:r>
              <a:rPr lang="zh-TW" altLang="en-US" dirty="0" smtClean="0"/>
              <a:t>的方法，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前面兩種方法可以直觀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地反映出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則是可以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看出哪些特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徵對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的預測結果影響比較大，另外也畫出每個特徵的可調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，那如果某些特徵在這三種方法都屬於重要的特徵，代表是製程的關鍵因子，如果參數有跑掉的情形也能馬上得知。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90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我們分別採用線性、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（提升方法）、樹形的模型進行訓練，然後以四種指標對模型進行評估，這樣是因為模型會受到不同資料集的影響，不一定哪一種模型會是最好，這邊可以看到最好的模型誤差落在１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右邊我們的模型會對可調參數給予一個建議值</a:t>
            </a:r>
            <a:r>
              <a:rPr lang="zh-TW" altLang="en-US" dirty="0" smtClean="0"/>
              <a:t>，下方的圖是模擬可調參數對應預測值的狀況</a:t>
            </a:r>
            <a:r>
              <a:rPr lang="en-US" altLang="zh-TW" dirty="0" smtClean="0"/>
              <a:t>,</a:t>
            </a:r>
            <a:r>
              <a:rPr lang="zh-TW" altLang="en-US" dirty="0" smtClean="0"/>
              <a:t>目的</a:t>
            </a:r>
            <a:r>
              <a:rPr lang="zh-TW" altLang="en-US" dirty="0" smtClean="0"/>
              <a:t>是希望在實際生產的最佳狀況下，讓工程人員有效的調整到目標值。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47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應用在不同的製程需求進行機器學習的預測和模擬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(ITO POLY)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找到關鍵因子進行機台改造或找出製程問題點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事前預測模擬分析以利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R2R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導入 讓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製程更有效率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09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在這邊學到虛擬量測是如何應用在工廠實務上，了解到工廠數據的型態</a:t>
            </a:r>
            <a:r>
              <a:rPr lang="zh-TW" altLang="en-US" dirty="0" smtClean="0"/>
              <a:t>以及針對這樣的數據該如何</a:t>
            </a:r>
            <a:r>
              <a:rPr lang="zh-TW" altLang="en-US" dirty="0" smtClean="0"/>
              <a:t>進行前處理、進行機器學習建模等等，也有這個寶貴的機會能真正將數據分析應用在工廠實務上，最後謝謝部門主管及同事的協助與幫忙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0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323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破題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為什麼要做這個專案</a:t>
            </a:r>
            <a:r>
              <a:rPr lang="en-US" altLang="zh-TW" dirty="0" smtClean="0"/>
              <a:t>?</a:t>
            </a:r>
            <a:r>
              <a:rPr lang="zh-TW" altLang="en-US" dirty="0" smtClean="0"/>
              <a:t> 最佳化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6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目前在生產參數的調整大多是仰賴工程師的經驗，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加上在產品少量多樣的情況下，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無法以較有效率的方式掌握生產狀況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因此我的專案主要是利用機器學習建模對生產參數進行預測和模擬，透過建模的過程找到符合實際生產狀況的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模型，找出影響生產流程的關鍵因子，再利用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模型預測模擬出實際生產下的最佳狀況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，給予工程人員一個調整參數的最佳建議值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5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在產品少量多樣的情況下</a:t>
            </a:r>
            <a:r>
              <a:rPr lang="en-US" altLang="zh-TW" dirty="0" smtClean="0"/>
              <a:t>,</a:t>
            </a:r>
            <a:r>
              <a:rPr lang="zh-TW" altLang="en-US" dirty="0" smtClean="0"/>
              <a:t> 換線的頻率高</a:t>
            </a:r>
            <a:r>
              <a:rPr lang="en-US" altLang="zh-TW" dirty="0" smtClean="0"/>
              <a:t>,</a:t>
            </a:r>
            <a:r>
              <a:rPr lang="zh-TW" altLang="en-US" dirty="0" smtClean="0"/>
              <a:t>藉由平台功能協助工程人員更精確的調整參數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減少他們的負擔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首件產品的開線時間會花比較久的時間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藉由這個平台預計能讓開線時間從</a:t>
            </a:r>
            <a:r>
              <a:rPr lang="en-US" altLang="zh-TW" dirty="0" smtClean="0"/>
              <a:t>3-5</a:t>
            </a:r>
            <a:r>
              <a:rPr lang="zh-TW" altLang="en-US" dirty="0" smtClean="0"/>
              <a:t>小時縮短至</a:t>
            </a:r>
            <a:r>
              <a:rPr lang="en-US" altLang="zh-TW" dirty="0" smtClean="0"/>
              <a:t>1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透過平台自動補償</a:t>
            </a:r>
            <a:r>
              <a:rPr lang="en-US" altLang="zh-TW" dirty="0" smtClean="0"/>
              <a:t>CD</a:t>
            </a:r>
            <a:r>
              <a:rPr lang="zh-TW" altLang="en-US" dirty="0" smtClean="0"/>
              <a:t>值能讓</a:t>
            </a:r>
            <a:r>
              <a:rPr lang="en-US" altLang="zh-TW" dirty="0" smtClean="0"/>
              <a:t>PPK</a:t>
            </a:r>
            <a:r>
              <a:rPr lang="zh-TW" altLang="en-US" dirty="0" smtClean="0"/>
              <a:t>提升約</a:t>
            </a:r>
            <a:r>
              <a:rPr lang="en-US" altLang="zh-TW" dirty="0" smtClean="0"/>
              <a:t>2.8%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9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Smart Prediction</a:t>
            </a:r>
            <a:r>
              <a:rPr lang="zh-TW" altLang="en-US" dirty="0" smtClean="0"/>
              <a:t>是全</a:t>
            </a:r>
            <a:r>
              <a:rPr lang="en-US" altLang="zh-TW" dirty="0" smtClean="0"/>
              <a:t>AUO</a:t>
            </a:r>
            <a:r>
              <a:rPr lang="zh-TW" altLang="en-US" dirty="0" smtClean="0"/>
              <a:t>共通版 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比較沒辦法兼顧各廠的需求，因此我們開發的平台能夠符合</a:t>
            </a:r>
            <a:r>
              <a:rPr lang="en-US" altLang="zh-TW" dirty="0" smtClean="0"/>
              <a:t>L5C</a:t>
            </a:r>
            <a:r>
              <a:rPr lang="zh-TW" altLang="en-US" dirty="0" smtClean="0"/>
              <a:t>廠域的功能及需求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補足</a:t>
            </a:r>
            <a:r>
              <a:rPr lang="en-US" altLang="zh-TW" dirty="0" smtClean="0"/>
              <a:t>VM</a:t>
            </a:r>
            <a:r>
              <a:rPr lang="zh-TW" altLang="en-US" dirty="0" smtClean="0"/>
              <a:t>的全面性。</a:t>
            </a:r>
            <a:endParaRPr lang="en-US" altLang="zh-TW" dirty="0" smtClean="0"/>
          </a:p>
          <a:p>
            <a:r>
              <a:rPr lang="zh-TW" altLang="en-US" dirty="0" smtClean="0"/>
              <a:t>即時性較高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直接連接資料庫的數據進行分析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不需將資料給</a:t>
            </a:r>
            <a:r>
              <a:rPr lang="en-US" altLang="zh-TW" dirty="0" smtClean="0"/>
              <a:t>SMART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PREDICION,</a:t>
            </a:r>
            <a:r>
              <a:rPr lang="zh-TW" altLang="en-US" dirty="0" smtClean="0"/>
              <a:t>在等結果回來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整體流程較久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解讀方式較為直觀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會以圖表搭配數據的方式呈現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加上提供最佳建議值供人員參考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平展性高</a:t>
            </a:r>
            <a:r>
              <a:rPr lang="en-US" altLang="zh-TW" dirty="0" smtClean="0"/>
              <a:t>(EXCEL</a:t>
            </a:r>
            <a:r>
              <a:rPr lang="zh-TW" altLang="en-US" dirty="0" smtClean="0"/>
              <a:t>介面讓工程人員快速</a:t>
            </a:r>
            <a:r>
              <a:rPr lang="zh-TW" altLang="en-US" dirty="0" smtClean="0"/>
              <a:t>上手</a:t>
            </a:r>
            <a:r>
              <a:rPr lang="en-US" altLang="zh-TW" baseline="0" dirty="0" smtClean="0"/>
              <a:t> </a:t>
            </a:r>
            <a:r>
              <a:rPr lang="zh-TW" altLang="en-US" dirty="0" smtClean="0"/>
              <a:t>最佳化</a:t>
            </a:r>
            <a:r>
              <a:rPr lang="zh-TW" altLang="en-US" dirty="0" smtClean="0"/>
              <a:t>參數 提供人員建議值</a:t>
            </a:r>
            <a:r>
              <a:rPr lang="zh-TW" altLang="en-US" dirty="0" smtClean="0"/>
              <a:t>參考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專案分成這七個架構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平台上會先將數據以視覺化的方式呈現</a:t>
            </a:r>
            <a:r>
              <a:rPr lang="en-US" altLang="zh-TW" dirty="0" smtClean="0"/>
              <a:t>,</a:t>
            </a:r>
            <a:r>
              <a:rPr lang="zh-TW" altLang="en-US" dirty="0" smtClean="0"/>
              <a:t>建立找尋製程關鍵因子的功能</a:t>
            </a:r>
            <a:r>
              <a:rPr lang="en-US" altLang="zh-TW" dirty="0" smtClean="0"/>
              <a:t>,</a:t>
            </a:r>
            <a:r>
              <a:rPr lang="zh-TW" altLang="en-US" dirty="0" smtClean="0"/>
              <a:t>模型健康度管理</a:t>
            </a:r>
            <a:r>
              <a:rPr lang="en-US" altLang="zh-TW" dirty="0" smtClean="0"/>
              <a:t>,</a:t>
            </a:r>
            <a:r>
              <a:rPr lang="zh-TW" altLang="en-US" dirty="0" smtClean="0"/>
              <a:t>提升模型效度</a:t>
            </a:r>
            <a:r>
              <a:rPr lang="en-US" altLang="zh-TW" dirty="0" smtClean="0"/>
              <a:t>,</a:t>
            </a:r>
            <a:r>
              <a:rPr lang="zh-TW" altLang="en-US" dirty="0" smtClean="0"/>
              <a:t>透過一鍵分析的方式提供工程人員最佳參數的建議值</a:t>
            </a:r>
            <a:r>
              <a:rPr lang="en-US" altLang="zh-TW" dirty="0" smtClean="0"/>
              <a:t>,</a:t>
            </a:r>
            <a:r>
              <a:rPr lang="zh-TW" altLang="en-US" dirty="0" smtClean="0"/>
              <a:t>做為決策支援輔助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用到的工具大致上有這四種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應用的廠域包括</a:t>
            </a:r>
            <a:r>
              <a:rPr lang="en-US" altLang="zh-TW" dirty="0" smtClean="0"/>
              <a:t>LC</a:t>
            </a:r>
            <a:r>
              <a:rPr lang="zh-TW" altLang="en-US" dirty="0" smtClean="0"/>
              <a:t> </a:t>
            </a:r>
            <a:r>
              <a:rPr lang="en-US" altLang="zh-TW" dirty="0" smtClean="0"/>
              <a:t>margin</a:t>
            </a:r>
            <a:r>
              <a:rPr lang="en-US" altLang="zh-TW" baseline="0" dirty="0" smtClean="0"/>
              <a:t> VM</a:t>
            </a:r>
            <a:r>
              <a:rPr lang="zh-TW" altLang="en-US" baseline="0" dirty="0" smtClean="0"/>
              <a:t>模組化、</a:t>
            </a:r>
            <a:r>
              <a:rPr lang="en-US" altLang="zh-TW" baseline="0" dirty="0" smtClean="0"/>
              <a:t>PEP1 CD R2R</a:t>
            </a:r>
            <a:r>
              <a:rPr lang="zh-TW" altLang="en-US" baseline="0" dirty="0" smtClean="0"/>
              <a:t>補值、</a:t>
            </a:r>
            <a:r>
              <a:rPr lang="en-US" altLang="zh-TW" baseline="0" dirty="0" smtClean="0"/>
              <a:t>CF</a:t>
            </a:r>
            <a:r>
              <a:rPr lang="zh-TW" altLang="en-US" baseline="0" dirty="0" smtClean="0"/>
              <a:t>開線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過去模式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依照新產品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目標需求：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CF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刮膜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膜厚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+ 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壓縮率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經驗值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PSH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依量產機種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搭配猜測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預期目標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依照客戶的亮度、反應時間、對比選定液晶材料，得知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目標值。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符合客戶需求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Cell gap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目標，進行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預估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PSH Target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進行參數調整開線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預測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LC drop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找到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灌入液晶的下注點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9E3E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310" y="321499"/>
            <a:ext cx="1395156" cy="49208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/>
          <p:cNvSpPr/>
          <p:nvPr userDrawn="1"/>
        </p:nvSpPr>
        <p:spPr>
          <a:xfrm rot="1500000">
            <a:off x="21596" y="-1034422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34926" cy="3397877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2390" y="219686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65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Optronics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40" y="-2018760"/>
            <a:ext cx="9721080" cy="755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39" r:id="rId4"/>
    <p:sldLayoutId id="2147483941" r:id="rId5"/>
    <p:sldLayoutId id="2147483951" r:id="rId6"/>
    <p:sldLayoutId id="2147483954" r:id="rId7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13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0848" y="3686424"/>
            <a:ext cx="1842050" cy="831655"/>
          </a:xfrm>
        </p:spPr>
        <p:txBody>
          <a:bodyPr>
            <a:normAutofit/>
          </a:bodyPr>
          <a:lstStyle/>
          <a:p>
            <a:r>
              <a:rPr lang="zh-TW" altLang="en-US" sz="1400" dirty="0" smtClean="0"/>
              <a:t>部門</a:t>
            </a:r>
            <a:r>
              <a:rPr lang="zh-TW" altLang="en-US" sz="1400" dirty="0"/>
              <a:t>：</a:t>
            </a:r>
            <a:r>
              <a:rPr lang="en-US" altLang="zh-TW" sz="1400" dirty="0" smtClean="0"/>
              <a:t>ML5C01</a:t>
            </a:r>
            <a:endParaRPr lang="en-US" altLang="zh-TW" sz="1400" dirty="0"/>
          </a:p>
          <a:p>
            <a:r>
              <a:rPr lang="zh-TW" altLang="en-US" sz="1400" dirty="0" smtClean="0"/>
              <a:t>姓名：詹惠婷 </a:t>
            </a:r>
            <a:endParaRPr lang="en-US" altLang="zh-TW" sz="1400" dirty="0" smtClean="0"/>
          </a:p>
          <a:p>
            <a:r>
              <a:rPr lang="zh-TW" altLang="en-US" sz="1400" dirty="0" smtClean="0"/>
              <a:t>指導者：郭富典</a:t>
            </a:r>
            <a:endParaRPr lang="en-US" altLang="zh-TW" sz="1400" dirty="0" smtClean="0"/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20191" y="1706204"/>
            <a:ext cx="8229600" cy="198022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</a:rPr>
              <a:t>機器學習決策平台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8" y="2565254"/>
            <a:ext cx="2481176" cy="247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2991" y="40408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Photo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PEP1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CD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R2R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1410" y="2723605"/>
            <a:ext cx="121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FA93D"/>
                </a:solidFill>
              </a:rPr>
              <a:t>製</a:t>
            </a:r>
            <a:r>
              <a:rPr lang="zh-TW" altLang="en-US" b="1" dirty="0">
                <a:solidFill>
                  <a:srgbClr val="8FA93D"/>
                </a:solidFill>
              </a:rPr>
              <a:t>程</a:t>
            </a:r>
            <a:r>
              <a:rPr lang="zh-TW" altLang="en-US" b="1" dirty="0" smtClean="0">
                <a:solidFill>
                  <a:srgbClr val="8FA93D"/>
                </a:solidFill>
              </a:rPr>
              <a:t>變化</a:t>
            </a:r>
            <a:endParaRPr lang="zh-TW" altLang="en-US" b="1" dirty="0">
              <a:solidFill>
                <a:srgbClr val="8FA93D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92229" y="2723605"/>
            <a:ext cx="137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2A9A95"/>
                </a:solidFill>
              </a:rPr>
              <a:t>等待</a:t>
            </a:r>
            <a:r>
              <a:rPr lang="en-US" altLang="zh-TW" b="1" dirty="0" smtClean="0">
                <a:solidFill>
                  <a:srgbClr val="2A9A95"/>
                </a:solidFill>
              </a:rPr>
              <a:t>MQC</a:t>
            </a:r>
            <a:r>
              <a:rPr lang="zh-TW" altLang="en-US" b="1" dirty="0" smtClean="0">
                <a:solidFill>
                  <a:srgbClr val="2A9A95"/>
                </a:solidFill>
              </a:rPr>
              <a:t>結果</a:t>
            </a:r>
            <a:endParaRPr lang="zh-TW" altLang="en-US" b="1" dirty="0">
              <a:solidFill>
                <a:srgbClr val="2A9A95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805626" y="2723605"/>
            <a:ext cx="120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88B8"/>
                </a:solidFill>
              </a:rPr>
              <a:t>工程師評估並確認結果</a:t>
            </a:r>
            <a:endParaRPr lang="zh-TW" altLang="en-US" b="1" dirty="0">
              <a:solidFill>
                <a:srgbClr val="0088B8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24260" y="2723605"/>
            <a:ext cx="95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536FA4"/>
                </a:solidFill>
              </a:rPr>
              <a:t>手動補值</a:t>
            </a:r>
            <a:endParaRPr lang="zh-TW" altLang="en-US" b="1" dirty="0">
              <a:solidFill>
                <a:srgbClr val="536FA4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76545" y="1126720"/>
            <a:ext cx="1446656" cy="814960"/>
            <a:chOff x="605064" y="1126720"/>
            <a:chExt cx="1229019" cy="719270"/>
          </a:xfrm>
        </p:grpSpPr>
        <p:grpSp>
          <p:nvGrpSpPr>
            <p:cNvPr id="20" name="群組 19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746575" y="1306558"/>
              <a:ext cx="108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01582" y="1126720"/>
            <a:ext cx="1320279" cy="817891"/>
            <a:chOff x="4146950" y="1137292"/>
            <a:chExt cx="1150931" cy="720411"/>
          </a:xfrm>
        </p:grpSpPr>
        <p:grpSp>
          <p:nvGrpSpPr>
            <p:cNvPr id="28" name="群組 27"/>
            <p:cNvGrpSpPr/>
            <p:nvPr/>
          </p:nvGrpSpPr>
          <p:grpSpPr>
            <a:xfrm>
              <a:off x="4146950" y="1137292"/>
              <a:ext cx="1150931" cy="718777"/>
              <a:chOff x="476545" y="1231139"/>
              <a:chExt cx="1150931" cy="718777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622073" y="1413022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24684" r="19468" b="16555"/>
          <a:stretch/>
        </p:blipFill>
        <p:spPr>
          <a:xfrm>
            <a:off x="5517105" y="1727534"/>
            <a:ext cx="3375375" cy="189021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634199" y="3561860"/>
            <a:ext cx="1710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69898E"/>
                </a:solidFill>
              </a:rPr>
              <a:t>自動補償</a:t>
            </a:r>
            <a:r>
              <a:rPr lang="en-US" altLang="zh-TW" b="1" dirty="0">
                <a:solidFill>
                  <a:srgbClr val="69898E"/>
                </a:solidFill>
              </a:rPr>
              <a:t>CD</a:t>
            </a:r>
            <a:r>
              <a:rPr lang="zh-TW" altLang="en-US" b="1" dirty="0">
                <a:solidFill>
                  <a:srgbClr val="69898E"/>
                </a:solidFill>
              </a:rPr>
              <a:t>機制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9000" r="-861" b="61375"/>
          <a:stretch/>
        </p:blipFill>
        <p:spPr>
          <a:xfrm>
            <a:off x="531551" y="2198368"/>
            <a:ext cx="4409987" cy="5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11501"/>
          <a:stretch/>
        </p:blipFill>
        <p:spPr>
          <a:xfrm>
            <a:off x="5338151" y="2849447"/>
            <a:ext cx="4010576" cy="237614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6495" y="46893"/>
            <a:ext cx="3150350" cy="54463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機器學習模型架構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163446" y="2827402"/>
            <a:ext cx="4162962" cy="2476702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-1514" r="38551" b="6139"/>
          <a:stretch/>
        </p:blipFill>
        <p:spPr>
          <a:xfrm rot="16200000" flipH="1">
            <a:off x="3436774" y="165312"/>
            <a:ext cx="810091" cy="4905544"/>
          </a:xfrm>
          <a:prstGeom prst="rect">
            <a:avLst/>
          </a:prstGeom>
        </p:spPr>
      </p:pic>
      <p:grpSp>
        <p:nvGrpSpPr>
          <p:cNvPr id="68" name="群組 67"/>
          <p:cNvGrpSpPr/>
          <p:nvPr/>
        </p:nvGrpSpPr>
        <p:grpSpPr>
          <a:xfrm>
            <a:off x="801304" y="1512040"/>
            <a:ext cx="1135598" cy="843587"/>
            <a:chOff x="801304" y="1512040"/>
            <a:chExt cx="1135598" cy="843587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801304" y="1512040"/>
              <a:ext cx="1135598" cy="843587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885198" y="1654749"/>
              <a:ext cx="99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Train data</a:t>
              </a:r>
            </a:p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Test 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data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1709289" y="2849367"/>
            <a:ext cx="974970" cy="827247"/>
            <a:chOff x="1709289" y="2849367"/>
            <a:chExt cx="974970" cy="8272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1709289" y="2849367"/>
              <a:ext cx="974970" cy="827247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1851119" y="3130758"/>
              <a:ext cx="729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EDA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343070" y="1619680"/>
            <a:ext cx="934913" cy="694507"/>
            <a:chOff x="2343070" y="1619680"/>
            <a:chExt cx="934913" cy="694507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2343070" y="1619680"/>
              <a:ext cx="934913" cy="694507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2426140" y="1806336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前處理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663005" y="1606265"/>
            <a:ext cx="952972" cy="707922"/>
            <a:chOff x="3663005" y="1606265"/>
            <a:chExt cx="952972" cy="70792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3663005" y="1606265"/>
              <a:ext cx="952972" cy="707922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715989" y="1771164"/>
              <a:ext cx="899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Modeling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000511" y="1628720"/>
            <a:ext cx="911897" cy="677409"/>
            <a:chOff x="5000511" y="1628720"/>
            <a:chExt cx="911897" cy="67740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t="8634" r="34962" b="68617"/>
            <a:stretch/>
          </p:blipFill>
          <p:spPr>
            <a:xfrm flipH="1">
              <a:off x="5000511" y="1628720"/>
              <a:ext cx="911897" cy="677409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5084218" y="1808423"/>
              <a:ext cx="768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最佳化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004032" y="2849366"/>
            <a:ext cx="999395" cy="827247"/>
            <a:chOff x="3004032" y="2849366"/>
            <a:chExt cx="999395" cy="82724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3028457" y="2849366"/>
              <a:ext cx="974970" cy="827247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004032" y="3125556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特徵篩選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398679" y="2865820"/>
            <a:ext cx="974970" cy="827247"/>
            <a:chOff x="4398679" y="2865820"/>
            <a:chExt cx="974970" cy="827247"/>
          </a:xfrm>
        </p:grpSpPr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5" t="43000" r="30751" b="32500"/>
            <a:stretch/>
          </p:blipFill>
          <p:spPr>
            <a:xfrm flipH="1" flipV="1">
              <a:off x="4398679" y="2865820"/>
              <a:ext cx="974970" cy="827247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4398679" y="3152630"/>
              <a:ext cx="970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模型評估</a:t>
              </a:r>
              <a:endParaRPr lang="en-US" altLang="zh-TW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411760" y="2256715"/>
            <a:ext cx="2835315" cy="675075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平台</a:t>
            </a:r>
            <a:r>
              <a:rPr lang="en-US" altLang="zh-TW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DEMO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0" y="861560"/>
            <a:ext cx="4468425" cy="446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96802" y="2024242"/>
            <a:ext cx="3947198" cy="342275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76745" y="1907231"/>
            <a:ext cx="2880320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6375" r="17625" b="20250"/>
          <a:stretch/>
        </p:blipFill>
        <p:spPr>
          <a:xfrm>
            <a:off x="1984211" y="861560"/>
            <a:ext cx="4905545" cy="4155056"/>
          </a:xfrm>
          <a:prstGeom prst="rect">
            <a:avLst/>
          </a:prstGeom>
        </p:spPr>
      </p:pic>
      <p:pic>
        <p:nvPicPr>
          <p:cNvPr id="8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9375" y="2070948"/>
            <a:ext cx="1935215" cy="68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885" y="964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2" name="DEMO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755" y="1266604"/>
            <a:ext cx="4140460" cy="22952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6" t="33375" r="50875" b="29000"/>
          <a:stretch/>
        </p:blipFill>
        <p:spPr>
          <a:xfrm>
            <a:off x="1556665" y="3390425"/>
            <a:ext cx="1350150" cy="19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0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749"/>
              </p:ext>
            </p:extLst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89750"/>
              </p:ext>
            </p:extLst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66424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-24822" y="605823"/>
            <a:ext cx="366352" cy="1000113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1530" y="610100"/>
            <a:ext cx="3195353" cy="984558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86502" y="726543"/>
            <a:ext cx="241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機台編號、光罩編號</a:t>
            </a:r>
            <a:endParaRPr lang="en-US" altLang="zh-TW" sz="1800" b="1" dirty="0" smtClean="0">
              <a:solidFill>
                <a:srgbClr val="A4DCBB"/>
              </a:solidFill>
            </a:endParaRPr>
          </a:p>
          <a:p>
            <a:r>
              <a:rPr lang="zh-TW" altLang="en-US" sz="1800" b="1" dirty="0" smtClean="0">
                <a:solidFill>
                  <a:srgbClr val="A4DCBB"/>
                </a:solidFill>
              </a:rPr>
              <a:t>預測值的分布狀況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44636" y="1607328"/>
            <a:ext cx="3581519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48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8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8" grpId="0" animBg="1"/>
      <p:bldP spid="3" grpId="0" animBg="1"/>
      <p:bldP spid="4" grpId="0" animBg="1"/>
      <p:bldP spid="5" grpId="0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2" name="矩形 41"/>
          <p:cNvSpPr/>
          <p:nvPr/>
        </p:nvSpPr>
        <p:spPr>
          <a:xfrm>
            <a:off x="2902268" y="1614390"/>
            <a:ext cx="63461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3563479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4390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6884" y="-83545"/>
            <a:ext cx="560711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971747" y="2316945"/>
            <a:ext cx="155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數值型變數間的相關係數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76" y="1799341"/>
            <a:ext cx="1439032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6015700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086835" y="1607925"/>
            <a:ext cx="2902269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989104" y="-83545"/>
            <a:ext cx="3154895" cy="5234935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27581" y="2413036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A4DCBB"/>
                </a:solidFill>
              </a:rPr>
              <a:t>類別及數值型變數間的相關程度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3105345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" grpId="0" animBg="1"/>
      <p:bldP spid="5" grpId="0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yPlot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6" y="718901"/>
            <a:ext cx="1126340" cy="885643"/>
          </a:xfrm>
          <a:prstGeom prst="rect">
            <a:avLst/>
          </a:prstGeom>
        </p:spPr>
      </p:pic>
      <p:pic>
        <p:nvPicPr>
          <p:cNvPr id="19" name="MyPlot1"/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9341"/>
            <a:ext cx="1736685" cy="1334449"/>
          </a:xfrm>
          <a:prstGeom prst="rect">
            <a:avLst/>
          </a:prstGeom>
        </p:spPr>
      </p:pic>
      <p:pic>
        <p:nvPicPr>
          <p:cNvPr id="21" name="MyPlot2"/>
          <p:cNvPicPr>
            <a:picLocks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2" y="1799341"/>
            <a:ext cx="1440160" cy="13353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1147" y="1643595"/>
            <a:ext cx="24480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特徵相關性 </a:t>
            </a:r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–Heat map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3225312" y="1643595"/>
            <a:ext cx="2592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TW" altLang="it-IT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特徵重要程度 </a:t>
            </a:r>
            <a:r>
              <a:rPr lang="it-IT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–Lasso</a:t>
            </a:r>
            <a:r>
              <a:rPr lang="it-IT" altLang="zh-TW" sz="800" dirty="0"/>
              <a:t> </a:t>
            </a:r>
            <a:endParaRPr lang="zh-TW" altLang="en-US" sz="800" dirty="0"/>
          </a:p>
        </p:txBody>
      </p:sp>
      <p:sp>
        <p:nvSpPr>
          <p:cNvPr id="27" name="矩形 26"/>
          <p:cNvSpPr/>
          <p:nvPr/>
        </p:nvSpPr>
        <p:spPr>
          <a:xfrm>
            <a:off x="391147" y="3146460"/>
            <a:ext cx="1728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Heat map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8" name="矩形 27"/>
          <p:cNvSpPr/>
          <p:nvPr/>
        </p:nvSpPr>
        <p:spPr>
          <a:xfrm>
            <a:off x="3244642" y="3146460"/>
            <a:ext cx="1800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Lasso Top3 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分布圖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6203478" y="1643595"/>
            <a:ext cx="2664000" cy="144000"/>
          </a:xfrm>
          <a:prstGeom prst="rect">
            <a:avLst/>
          </a:prstGeom>
          <a:solidFill>
            <a:srgbClr val="428FB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SHAP</a:t>
            </a:r>
            <a:endParaRPr lang="zh-TW" altLang="en-US" sz="8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" y="3329511"/>
            <a:ext cx="1776822" cy="177430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3" y="3329511"/>
            <a:ext cx="1789430" cy="1774309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2136503" y="1799341"/>
          <a:ext cx="702643" cy="4241143"/>
        </p:xfrm>
        <a:graphic>
          <a:graphicData uri="http://schemas.openxmlformats.org/drawingml/2006/table">
            <a:tbl>
              <a:tblPr/>
              <a:tblGrid>
                <a:gridCol w="418317"/>
                <a:gridCol w="284326"/>
              </a:tblGrid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-0.208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-0.309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-0.393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-0.439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051637" y="1799341"/>
          <a:ext cx="760932" cy="4973768"/>
        </p:xfrm>
        <a:graphic>
          <a:graphicData uri="http://schemas.openxmlformats.org/drawingml/2006/table">
            <a:tbl>
              <a:tblPr/>
              <a:tblGrid>
                <a:gridCol w="378986"/>
                <a:gridCol w="381946"/>
              </a:tblGrid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Feature Importance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DV_TANKATEMP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DV_ENNZL2FLWRT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SCANSPEED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DV_ENNZL3FLWRT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DV_ARFLWRTUP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DV_ARFLWRTLW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DV_SP1PMPFLW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SLOTZFCUS31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AIRCLN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LPILL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AIRN2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6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AIRCOL1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LC_DISPENSQNT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ILLM_AVG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DV_SP3PMPFLW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SB_PROCID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SCP_USEDID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DV_DEVPRCTM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DV_ENNZL1FLWRT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LC_HUM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DV_CIRPMPFLW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LC_NZLSPDMENT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DV_NRCONCENT1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LC_DPSSPDSET2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DV_ENSWFLWRTR1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DV_HSPPRSR1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SCP_TEMP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99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DV_DWSPFLWRTR2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HUMM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LC_COTPRESS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DV_NACONCENT1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DV_PMPFLWR2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LPAVE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5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SHP_TEMP2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-0.141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1" y="1851670"/>
            <a:ext cx="2643794" cy="5081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88" y="2239107"/>
            <a:ext cx="1406775" cy="13945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33832"/>
            <a:ext cx="1594472" cy="151535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9648" y="1011607"/>
            <a:ext cx="1169663" cy="32088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3"/>
          <a:srcRect t="28122"/>
          <a:stretch/>
        </p:blipFill>
        <p:spPr>
          <a:xfrm>
            <a:off x="391147" y="861559"/>
            <a:ext cx="805477" cy="3450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14"/>
          <a:srcRect l="1" t="16705" r="3124"/>
          <a:stretch/>
        </p:blipFill>
        <p:spPr>
          <a:xfrm>
            <a:off x="1331640" y="861560"/>
            <a:ext cx="765085" cy="67323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37731" y="879630"/>
            <a:ext cx="336798" cy="61200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4344" y="726545"/>
            <a:ext cx="7956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資料</a:t>
            </a:r>
            <a:r>
              <a:rPr lang="zh-TW" altLang="en-US" sz="800" b="1" dirty="0">
                <a:solidFill>
                  <a:srgbClr val="FFFFFF"/>
                </a:solidFill>
                <a:latin typeface="微軟正黑體" panose="020B0604030504040204" pitchFamily="34" charset="-120"/>
              </a:rPr>
              <a:t>集</a:t>
            </a:r>
            <a:endParaRPr lang="zh-TW" altLang="en-US" sz="800" dirty="0"/>
          </a:p>
        </p:txBody>
      </p:sp>
      <p:sp>
        <p:nvSpPr>
          <p:cNvPr id="47" name="矩形 46"/>
          <p:cNvSpPr/>
          <p:nvPr/>
        </p:nvSpPr>
        <p:spPr>
          <a:xfrm>
            <a:off x="1331640" y="726545"/>
            <a:ext cx="766800" cy="144000"/>
          </a:xfrm>
          <a:prstGeom prst="rect">
            <a:avLst/>
          </a:prstGeom>
          <a:solidFill>
            <a:srgbClr val="428FB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CD</a:t>
            </a:r>
            <a:r>
              <a:rPr lang="zh-TW" altLang="en-US" sz="800" b="1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分布</a:t>
            </a:r>
            <a:endParaRPr lang="zh-TW" altLang="en-US" sz="800" dirty="0"/>
          </a:p>
        </p:txBody>
      </p:sp>
      <p:sp>
        <p:nvSpPr>
          <p:cNvPr id="44" name="矩形 43"/>
          <p:cNvSpPr/>
          <p:nvPr/>
        </p:nvSpPr>
        <p:spPr>
          <a:xfrm>
            <a:off x="-26596" y="-59819"/>
            <a:ext cx="9170596" cy="1674209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192180" y="1607925"/>
            <a:ext cx="2932304" cy="3529110"/>
          </a:xfrm>
          <a:prstGeom prst="rect">
            <a:avLst/>
          </a:prstGeom>
          <a:noFill/>
          <a:ln>
            <a:solidFill>
              <a:srgbClr val="A4DCB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-18510" y="1614390"/>
            <a:ext cx="6209982" cy="3553147"/>
          </a:xfrm>
          <a:prstGeom prst="rect">
            <a:avLst/>
          </a:prstGeom>
          <a:solidFill>
            <a:srgbClr val="1F497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380539" y="2474684"/>
            <a:ext cx="188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A4DCBB"/>
                </a:solidFill>
              </a:rPr>
              <a:t>變數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對模型預測結果</a:t>
            </a:r>
            <a:r>
              <a:rPr lang="zh-TW" altLang="en-US" sz="1800" b="1" dirty="0">
                <a:solidFill>
                  <a:srgbClr val="A4DCBB"/>
                </a:solidFill>
              </a:rPr>
              <a:t>的</a:t>
            </a:r>
            <a:r>
              <a:rPr lang="zh-TW" altLang="en-US" sz="1800" b="1" dirty="0" smtClean="0">
                <a:solidFill>
                  <a:srgbClr val="A4DCBB"/>
                </a:solidFill>
              </a:rPr>
              <a:t>影響程度</a:t>
            </a:r>
            <a:endParaRPr lang="zh-TW" altLang="en-US" sz="1800" b="1" dirty="0">
              <a:solidFill>
                <a:srgbClr val="A4DC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4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852942" y="1484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機器學習決策平台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20" y="31992"/>
            <a:ext cx="634984" cy="6945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59" y="3336835"/>
            <a:ext cx="1169663" cy="32088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2763"/>
              </p:ext>
            </p:extLst>
          </p:nvPr>
        </p:nvGraphicFramePr>
        <p:xfrm>
          <a:off x="791580" y="1446623"/>
          <a:ext cx="3690409" cy="1719105"/>
        </p:xfrm>
        <a:graphic>
          <a:graphicData uri="http://schemas.openxmlformats.org/drawingml/2006/table">
            <a:tbl>
              <a:tblPr/>
              <a:tblGrid>
                <a:gridCol w="916465"/>
                <a:gridCol w="916465"/>
                <a:gridCol w="916465"/>
                <a:gridCol w="941014"/>
              </a:tblGrid>
              <a:tr h="49505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FB1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200" b="0" i="0" u="none" strike="noStrike" dirty="0">
                        <a:solidFill>
                          <a:srgbClr val="40404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6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40404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67" y="1446625"/>
            <a:ext cx="2430738" cy="4950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6705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16705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9167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0.14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916705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1.12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618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8618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816805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-0.64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761910" y="1946545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0.06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61910" y="2247948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0.01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07458" y="2549767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-1.57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618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0.99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761910" y="2879819"/>
            <a:ext cx="58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0.95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115464" y="1524875"/>
            <a:ext cx="58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177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476" y="1506336"/>
            <a:ext cx="1227506" cy="357093"/>
          </a:xfrm>
          <a:prstGeom prst="rect">
            <a:avLst/>
          </a:prstGeom>
        </p:spPr>
      </p:pic>
      <p:pic>
        <p:nvPicPr>
          <p:cNvPr id="22" name="MyPlot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67" y="1941679"/>
            <a:ext cx="2655763" cy="27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2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866493" y="2317263"/>
            <a:ext cx="2330309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未來展望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r="39664" b="17610"/>
          <a:stretch/>
        </p:blipFill>
        <p:spPr>
          <a:xfrm>
            <a:off x="5337085" y="2008338"/>
            <a:ext cx="3667088" cy="2976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96802" y="2000264"/>
            <a:ext cx="3947198" cy="3422753"/>
          </a:xfrm>
          <a:prstGeom prst="rect">
            <a:avLst/>
          </a:prstGeom>
          <a:solidFill>
            <a:srgbClr val="DDEEE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6855" y="2139104"/>
            <a:ext cx="2780230" cy="1013390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10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-469" r="324" b="469"/>
          <a:stretch/>
        </p:blipFill>
        <p:spPr>
          <a:xfrm>
            <a:off x="1871700" y="-479479"/>
            <a:ext cx="6075675" cy="607567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4301967" y="449181"/>
            <a:ext cx="1215135" cy="792087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目錄</a:t>
            </a:r>
            <a:endParaRPr lang="zh-TW" altLang="en-US" sz="28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1700" y="229482"/>
            <a:ext cx="6075675" cy="4187473"/>
          </a:xfrm>
          <a:prstGeom prst="rect">
            <a:avLst/>
          </a:prstGeom>
          <a:solidFill>
            <a:srgbClr val="DDEEE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652217" y="1999042"/>
            <a:ext cx="2328469" cy="568142"/>
            <a:chOff x="3728186" y="2008953"/>
            <a:chExt cx="2227178" cy="49505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5" t="68318" r="11074" b="22057"/>
            <a:stretch/>
          </p:blipFill>
          <p:spPr>
            <a:xfrm>
              <a:off x="3728186" y="2008953"/>
              <a:ext cx="2227178" cy="495055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4404660" y="2083527"/>
              <a:ext cx="1125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專案架構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697376" y="1460967"/>
            <a:ext cx="2288797" cy="667910"/>
            <a:chOff x="3803486" y="1484171"/>
            <a:chExt cx="2151909" cy="5868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0" t="57000" r="13250" b="31625"/>
            <a:stretch/>
          </p:blipFill>
          <p:spPr>
            <a:xfrm>
              <a:off x="3803486" y="1484171"/>
              <a:ext cx="2076578" cy="58685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170484" y="1637476"/>
              <a:ext cx="1784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專案背景與效益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707504" y="2428389"/>
            <a:ext cx="2148704" cy="635431"/>
            <a:chOff x="3806660" y="2441931"/>
            <a:chExt cx="2070230" cy="58506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0" t="57000" r="13250" b="31625"/>
            <a:stretch/>
          </p:blipFill>
          <p:spPr>
            <a:xfrm>
              <a:off x="3806660" y="2441931"/>
              <a:ext cx="2070230" cy="585065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386436" y="2573787"/>
              <a:ext cx="1239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平台</a:t>
              </a:r>
              <a:r>
                <a:rPr lang="en-US" altLang="zh-TW" sz="1600" b="1" dirty="0" smtClean="0">
                  <a:solidFill>
                    <a:schemeClr val="bg1"/>
                  </a:solidFill>
                </a:rPr>
                <a:t>DEMO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3677539" y="2942900"/>
            <a:ext cx="2277824" cy="569920"/>
            <a:chOff x="3728186" y="2964920"/>
            <a:chExt cx="2227178" cy="536177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5" t="67518" r="11074" b="22057"/>
            <a:stretch/>
          </p:blipFill>
          <p:spPr>
            <a:xfrm>
              <a:off x="3728186" y="2964920"/>
              <a:ext cx="2227178" cy="536177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4435118" y="3082715"/>
              <a:ext cx="111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bg1"/>
                  </a:solidFill>
                </a:rPr>
                <a:t>未來展望</a:t>
              </a:r>
              <a:endParaRPr lang="en-US" altLang="zh-TW" sz="16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6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flipH="1" flipV="1">
            <a:off x="2936505" y="2369227"/>
            <a:ext cx="563453" cy="382544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22875" r="6377" b="16750"/>
          <a:stretch/>
        </p:blipFill>
        <p:spPr>
          <a:xfrm>
            <a:off x="6147175" y="3106050"/>
            <a:ext cx="2982354" cy="2037450"/>
          </a:xfrm>
          <a:prstGeom prst="rect">
            <a:avLst/>
          </a:prstGeom>
        </p:spPr>
      </p:pic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未來展望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7137285" y="2720999"/>
            <a:ext cx="585065" cy="5850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5" t="1000" r="1000" b="82375"/>
          <a:stretch/>
        </p:blipFill>
        <p:spPr>
          <a:xfrm>
            <a:off x="8442430" y="3088393"/>
            <a:ext cx="375760" cy="375760"/>
          </a:xfrm>
          <a:prstGeom prst="rect">
            <a:avLst/>
          </a:prstGeom>
        </p:spPr>
      </p:pic>
      <p:sp>
        <p:nvSpPr>
          <p:cNvPr id="31" name="流程圖: 替代處理程序 30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271320" y="2146780"/>
            <a:ext cx="1833020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應用於不同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製程需求</a:t>
            </a:r>
          </a:p>
        </p:txBody>
      </p:sp>
      <p:sp>
        <p:nvSpPr>
          <p:cNvPr id="35" name="流程圖: 替代處理程序 34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3656585" y="1356615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找尋製程關鍵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因子</a:t>
            </a:r>
          </a:p>
        </p:txBody>
      </p:sp>
      <p:cxnSp>
        <p:nvCxnSpPr>
          <p:cNvPr id="36" name="直線接點 35"/>
          <p:cNvCxnSpPr>
            <a:endCxn id="35" idx="2"/>
          </p:cNvCxnSpPr>
          <p:nvPr/>
        </p:nvCxnSpPr>
        <p:spPr>
          <a:xfrm flipH="1" flipV="1">
            <a:off x="4505588" y="1673940"/>
            <a:ext cx="164501" cy="565692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099781" y="3336835"/>
            <a:ext cx="400177" cy="293475"/>
          </a:xfrm>
          <a:prstGeom prst="line">
            <a:avLst/>
          </a:prstGeom>
          <a:ln w="19050">
            <a:solidFill>
              <a:srgbClr val="72A5C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替代處理程序 12">
            <a:extLst>
              <a:ext uri="{FF2B5EF4-FFF2-40B4-BE49-F238E27FC236}">
                <a16:creationId xmlns="" xmlns:a16="http://schemas.microsoft.com/office/drawing/2014/main" id="{202BBD39-DC8E-466A-81B1-E996ED7AEA1E}"/>
              </a:ext>
            </a:extLst>
          </p:cNvPr>
          <p:cNvSpPr/>
          <p:nvPr/>
        </p:nvSpPr>
        <p:spPr>
          <a:xfrm>
            <a:off x="1401776" y="3630310"/>
            <a:ext cx="1698005" cy="317325"/>
          </a:xfrm>
          <a:prstGeom prst="flowChartAlternateProcess">
            <a:avLst/>
          </a:prstGeom>
          <a:solidFill>
            <a:srgbClr val="72A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SekiGothic JP R" pitchFamily="34" charset="-128"/>
                <a:ea typeface="GenSekiGothic JP R" pitchFamily="34" charset="-128"/>
              </a:rPr>
              <a:t>事前預測模擬分析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6145296" y="2701269"/>
            <a:ext cx="4162962" cy="3292339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7" t="42125" r="15622" b="22001"/>
          <a:stretch/>
        </p:blipFill>
        <p:spPr>
          <a:xfrm>
            <a:off x="3249527" y="2058991"/>
            <a:ext cx="2900943" cy="19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969316" y="2263268"/>
            <a:ext cx="2250250" cy="657072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實習心得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4" t="15119"/>
          <a:stretch/>
        </p:blipFill>
        <p:spPr>
          <a:xfrm>
            <a:off x="5565630" y="1959684"/>
            <a:ext cx="3578370" cy="2988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2067" y="1851670"/>
            <a:ext cx="4105468" cy="3422753"/>
          </a:xfrm>
          <a:prstGeom prst="rect">
            <a:avLst/>
          </a:prstGeom>
          <a:solidFill>
            <a:srgbClr val="DDEEE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12262" y="2214310"/>
            <a:ext cx="2779494" cy="882102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202768" y="367294"/>
            <a:ext cx="5143501" cy="5143500"/>
            <a:chOff x="2202768" y="367294"/>
            <a:chExt cx="5143501" cy="51435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769" y="367294"/>
              <a:ext cx="5143500" cy="51435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9" r="40156" b="57475"/>
            <a:stretch/>
          </p:blipFill>
          <p:spPr>
            <a:xfrm>
              <a:off x="2202768" y="1507212"/>
              <a:ext cx="1405389" cy="1230136"/>
            </a:xfrm>
            <a:prstGeom prst="rect">
              <a:avLst/>
            </a:prstGeom>
          </p:spPr>
        </p:pic>
      </p:grp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56185" y="52476"/>
            <a:ext cx="2895636" cy="58405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實習心得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平行四邊形 5"/>
          <p:cNvSpPr/>
          <p:nvPr/>
        </p:nvSpPr>
        <p:spPr>
          <a:xfrm>
            <a:off x="4166951" y="207669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46973" y="2047181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架構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4166951" y="2466738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46973" y="243709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數據處理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2" name="平行四邊形 11"/>
          <p:cNvSpPr/>
          <p:nvPr/>
        </p:nvSpPr>
        <p:spPr>
          <a:xfrm>
            <a:off x="4166951" y="2856781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4166951" y="3246825"/>
            <a:ext cx="1215135" cy="225025"/>
          </a:xfrm>
          <a:prstGeom prst="parallelogram">
            <a:avLst/>
          </a:prstGeom>
          <a:solidFill>
            <a:srgbClr val="6B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46972" y="282465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實務經驗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46972" y="3205448"/>
            <a:ext cx="9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模型建立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4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0" grpId="0" animBg="1"/>
      <p:bldP spid="7" grpId="0"/>
      <p:bldP spid="12" grpId="0" animBg="1"/>
      <p:bldP spid="13" grpId="0" animBg="1"/>
      <p:bldP spid="9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411510"/>
            <a:ext cx="4500500" cy="4500500"/>
          </a:xfrm>
        </p:spPr>
      </p:pic>
    </p:spTree>
    <p:extLst>
      <p:ext uri="{BB962C8B-B14F-4D97-AF65-F5344CB8AC3E}">
        <p14:creationId xmlns:p14="http://schemas.microsoft.com/office/powerpoint/2010/main" val="255786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281683" y="2214699"/>
            <a:ext cx="4095455" cy="792087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專案背景與效益</a:t>
            </a: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2" b="3907"/>
          <a:stretch/>
        </p:blipFill>
        <p:spPr>
          <a:xfrm>
            <a:off x="6282190" y="1806664"/>
            <a:ext cx="2340260" cy="31727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4466" y="1587943"/>
            <a:ext cx="2620166" cy="3422753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3405" y="1958169"/>
            <a:ext cx="4086946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32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專案背景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24861" y="3356411"/>
            <a:ext cx="133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產品少量多樣</a:t>
            </a:r>
            <a:endParaRPr lang="en-US" altLang="zh-TW" b="1" dirty="0" smtClean="0">
              <a:solidFill>
                <a:srgbClr val="3B84B9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977311" y="2232803"/>
            <a:ext cx="1711014" cy="970166"/>
            <a:chOff x="1780866" y="1466569"/>
            <a:chExt cx="2227748" cy="128656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t="4632" r="49099" b="54244"/>
            <a:stretch/>
          </p:blipFill>
          <p:spPr>
            <a:xfrm>
              <a:off x="1780866" y="1523626"/>
              <a:ext cx="1116507" cy="99011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67500" r="52625" b="14125"/>
            <a:stretch/>
          </p:blipFill>
          <p:spPr>
            <a:xfrm>
              <a:off x="2852664" y="1466569"/>
              <a:ext cx="772761" cy="601036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0" t="59625" r="4501" b="14126"/>
            <a:stretch/>
          </p:blipFill>
          <p:spPr>
            <a:xfrm>
              <a:off x="2793478" y="2078058"/>
              <a:ext cx="1215136" cy="67507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5" t="18500" r="16750" b="54375"/>
            <a:stretch/>
          </p:blipFill>
          <p:spPr>
            <a:xfrm>
              <a:off x="3604760" y="1539139"/>
              <a:ext cx="320797" cy="523406"/>
            </a:xfrm>
            <a:prstGeom prst="rect">
              <a:avLst/>
            </a:prstGeom>
          </p:spPr>
        </p:pic>
        <p:pic>
          <p:nvPicPr>
            <p:cNvPr id="23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0344" y="1700375"/>
              <a:ext cx="219008" cy="7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1830" y="1933533"/>
              <a:ext cx="149818" cy="5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21406" y="1657298"/>
              <a:ext cx="128867" cy="4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64372" y="2563976"/>
              <a:ext cx="128928" cy="4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6439" r="2750" b="-1408"/>
          <a:stretch/>
        </p:blipFill>
        <p:spPr>
          <a:xfrm>
            <a:off x="736651" y="2190058"/>
            <a:ext cx="1120886" cy="163462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2160" y="3824683"/>
            <a:ext cx="127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B84B9"/>
                </a:solidFill>
              </a:rPr>
              <a:t>仰賴人員經</a:t>
            </a:r>
            <a:r>
              <a:rPr lang="zh-TW" altLang="en-US" b="1" dirty="0">
                <a:solidFill>
                  <a:srgbClr val="3B84B9"/>
                </a:solidFill>
              </a:rPr>
              <a:t>驗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258884" y="5340810"/>
            <a:ext cx="945000" cy="838293"/>
            <a:chOff x="5157170" y="1758517"/>
            <a:chExt cx="720080" cy="613335"/>
          </a:xfrm>
          <a:solidFill>
            <a:srgbClr val="2D3D4C"/>
          </a:solidFill>
        </p:grpSpPr>
        <p:sp>
          <p:nvSpPr>
            <p:cNvPr id="7" name="六邊形 6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  <p:sp>
          <p:nvSpPr>
            <p:cNvPr id="27" name="六邊形 2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D3D4C"/>
                </a:solidFill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5040239" y="5759955"/>
            <a:ext cx="945000" cy="838293"/>
            <a:chOff x="5157170" y="1758517"/>
            <a:chExt cx="720080" cy="613335"/>
          </a:xfrm>
          <a:solidFill>
            <a:srgbClr val="445976"/>
          </a:solidFill>
        </p:grpSpPr>
        <p:sp>
          <p:nvSpPr>
            <p:cNvPr id="43" name="六邊形 42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5813769" y="5317272"/>
            <a:ext cx="945000" cy="838293"/>
            <a:chOff x="5157170" y="1758517"/>
            <a:chExt cx="720080" cy="613335"/>
          </a:xfrm>
          <a:solidFill>
            <a:srgbClr val="72A3DD"/>
          </a:solidFill>
        </p:grpSpPr>
        <p:sp>
          <p:nvSpPr>
            <p:cNvPr id="46" name="六邊形 45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585968" y="5747320"/>
            <a:ext cx="945000" cy="838293"/>
            <a:chOff x="5157170" y="1758517"/>
            <a:chExt cx="720080" cy="613335"/>
          </a:xfrm>
          <a:solidFill>
            <a:srgbClr val="93C6DB"/>
          </a:solidFill>
        </p:grpSpPr>
        <p:sp>
          <p:nvSpPr>
            <p:cNvPr id="49" name="六邊形 48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359498" y="5317055"/>
            <a:ext cx="945000" cy="838293"/>
            <a:chOff x="5157170" y="1758517"/>
            <a:chExt cx="720080" cy="613335"/>
          </a:xfrm>
          <a:solidFill>
            <a:srgbClr val="1E5478"/>
          </a:solidFill>
        </p:grpSpPr>
        <p:sp>
          <p:nvSpPr>
            <p:cNvPr id="52" name="六邊形 51"/>
            <p:cNvSpPr/>
            <p:nvPr/>
          </p:nvSpPr>
          <p:spPr>
            <a:xfrm>
              <a:off x="5157170" y="1758517"/>
              <a:ext cx="720080" cy="6133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>
              <a:off x="5255925" y="1849259"/>
              <a:ext cx="522570" cy="431849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68375" r="32500" b="11500"/>
          <a:stretch/>
        </p:blipFill>
        <p:spPr>
          <a:xfrm>
            <a:off x="5732885" y="1842169"/>
            <a:ext cx="1503104" cy="2304756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7064627" y="3361869"/>
            <a:ext cx="1784622" cy="421152"/>
            <a:chOff x="7064627" y="3361869"/>
            <a:chExt cx="1784622" cy="421152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>
              <a:off x="7064627" y="3361869"/>
              <a:ext cx="1784622" cy="421152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7143133" y="3434063"/>
              <a:ext cx="1647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實際生產最佳</a:t>
              </a:r>
              <a:r>
                <a:rPr lang="zh-TW" altLang="zh-TW" b="1" dirty="0">
                  <a:solidFill>
                    <a:schemeClr val="bg1"/>
                  </a:solidFill>
                </a:rPr>
                <a:t>狀況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260447" y="3106876"/>
            <a:ext cx="1657939" cy="352129"/>
            <a:chOff x="6027864" y="3898648"/>
            <a:chExt cx="1657939" cy="352129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13" r="16462"/>
            <a:stretch/>
          </p:blipFill>
          <p:spPr>
            <a:xfrm flipH="1">
              <a:off x="6027864" y="3898648"/>
              <a:ext cx="1657939" cy="343931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6267083" y="3943000"/>
              <a:ext cx="126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找出關鍵因子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7112182" y="2552150"/>
            <a:ext cx="1618751" cy="320757"/>
            <a:chOff x="7112182" y="2552150"/>
            <a:chExt cx="1618751" cy="320757"/>
          </a:xfrm>
        </p:grpSpPr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92" b="73920"/>
            <a:stretch/>
          </p:blipFill>
          <p:spPr>
            <a:xfrm>
              <a:off x="7112182" y="2570836"/>
              <a:ext cx="1618751" cy="30207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355763" y="2552150"/>
              <a:ext cx="1320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>
                  <a:solidFill>
                    <a:schemeClr val="bg1"/>
                  </a:solidFill>
                </a:rPr>
                <a:t>機器學習建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模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028127" y="2268523"/>
            <a:ext cx="1993159" cy="421152"/>
            <a:chOff x="4028127" y="2268523"/>
            <a:chExt cx="1993159" cy="421152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1" r="6991" b="33601"/>
            <a:stretch/>
          </p:blipFill>
          <p:spPr>
            <a:xfrm flipH="1">
              <a:off x="4028127" y="2268523"/>
              <a:ext cx="1784622" cy="421152"/>
            </a:xfrm>
            <a:prstGeom prst="rect">
              <a:avLst/>
            </a:prstGeom>
          </p:spPr>
        </p:pic>
        <p:sp>
          <p:nvSpPr>
            <p:cNvPr id="54" name="文字方塊 53"/>
            <p:cNvSpPr txBox="1"/>
            <p:nvPr/>
          </p:nvSpPr>
          <p:spPr>
            <a:xfrm>
              <a:off x="4112617" y="2331991"/>
              <a:ext cx="190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b="1" dirty="0" smtClean="0">
                  <a:solidFill>
                    <a:schemeClr val="bg1"/>
                  </a:solidFill>
                </a:rPr>
                <a:t>生產</a:t>
              </a:r>
              <a:r>
                <a:rPr lang="zh-TW" altLang="zh-TW" b="1" dirty="0">
                  <a:solidFill>
                    <a:schemeClr val="bg1"/>
                  </a:solidFill>
                </a:rPr>
                <a:t>參數</a:t>
              </a:r>
              <a:r>
                <a:rPr lang="zh-TW" altLang="zh-TW" b="1" dirty="0" smtClean="0">
                  <a:solidFill>
                    <a:schemeClr val="bg1"/>
                  </a:solidFill>
                </a:rPr>
                <a:t>預測模擬</a:t>
              </a:r>
              <a:endParaRPr lang="en-US" altLang="zh-TW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0425" y="1626269"/>
            <a:ext cx="74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781B9"/>
                </a:solidFill>
              </a:rPr>
              <a:t>AI</a:t>
            </a:r>
            <a:r>
              <a:rPr lang="zh-TW" altLang="zh-TW" b="1" dirty="0" smtClean="0">
                <a:solidFill>
                  <a:srgbClr val="3781B9"/>
                </a:solidFill>
              </a:rPr>
              <a:t>模型</a:t>
            </a:r>
            <a:endParaRPr lang="en-US" altLang="zh-TW" b="1" dirty="0" smtClean="0">
              <a:solidFill>
                <a:srgbClr val="3781B9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6544" y="1228996"/>
            <a:ext cx="1170130" cy="773609"/>
            <a:chOff x="476544" y="1231139"/>
            <a:chExt cx="1170130" cy="773609"/>
          </a:xfrm>
        </p:grpSpPr>
        <p:grpSp>
          <p:nvGrpSpPr>
            <p:cNvPr id="74" name="群組 73"/>
            <p:cNvGrpSpPr/>
            <p:nvPr/>
          </p:nvGrpSpPr>
          <p:grpSpPr>
            <a:xfrm>
              <a:off x="476544" y="1231139"/>
              <a:ext cx="1170130" cy="773609"/>
              <a:chOff x="476544" y="1231139"/>
              <a:chExt cx="1170130" cy="773609"/>
            </a:xfrm>
          </p:grpSpPr>
          <p:pic>
            <p:nvPicPr>
              <p:cNvPr id="69" name="圖片 6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4" y="1231139"/>
                <a:ext cx="1170130" cy="77360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58907" y="1420133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目前問題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 rot="21376399">
              <a:off x="1139910" y="1861421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11425" y="1228996"/>
            <a:ext cx="1170000" cy="774000"/>
            <a:chOff x="4011425" y="1228997"/>
            <a:chExt cx="1152826" cy="762169"/>
          </a:xfrm>
        </p:grpSpPr>
        <p:grpSp>
          <p:nvGrpSpPr>
            <p:cNvPr id="75" name="群組 74"/>
            <p:cNvGrpSpPr/>
            <p:nvPr/>
          </p:nvGrpSpPr>
          <p:grpSpPr>
            <a:xfrm>
              <a:off x="4011425" y="1228997"/>
              <a:ext cx="1152826" cy="762169"/>
              <a:chOff x="4011425" y="1228997"/>
              <a:chExt cx="1152826" cy="762169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011425" y="1228997"/>
                <a:ext cx="1152826" cy="76216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4133263" y="1404458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解決方式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 rot="21376399">
              <a:off x="4678378" y="1857697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65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接點 35"/>
          <p:cNvCxnSpPr/>
          <p:nvPr/>
        </p:nvCxnSpPr>
        <p:spPr>
          <a:xfrm flipH="1" flipV="1">
            <a:off x="901131" y="2555893"/>
            <a:ext cx="1670461" cy="23905"/>
          </a:xfrm>
          <a:prstGeom prst="line">
            <a:avLst/>
          </a:prstGeom>
          <a:ln w="19050">
            <a:solidFill>
              <a:srgbClr val="9CA6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2567486" y="2574157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6054528" y="356008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專案效益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6535" y="2219137"/>
            <a:ext cx="243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減少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人員</a:t>
            </a:r>
            <a:r>
              <a:rPr lang="en-US" altLang="zh-TW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Loading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9553" y="1678808"/>
            <a:ext cx="198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縮短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開線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時間</a:t>
            </a:r>
            <a:endParaRPr lang="en-US" altLang="zh-TW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906608" y="3613011"/>
            <a:ext cx="282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提升</a:t>
            </a:r>
            <a:r>
              <a:rPr lang="zh-TW" altLang="en-US" sz="1600" b="1" dirty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產品品質</a:t>
            </a:r>
            <a:r>
              <a:rPr lang="zh-TW" altLang="en-US" sz="1600" b="1" dirty="0" smtClean="0">
                <a:gradFill flip="none" rotWithShape="1">
                  <a:gsLst>
                    <a:gs pos="0">
                      <a:srgbClr val="9CA6D3">
                        <a:shade val="30000"/>
                        <a:satMod val="115000"/>
                      </a:srgbClr>
                    </a:gs>
                    <a:gs pos="50000">
                      <a:srgbClr val="9CA6D3">
                        <a:shade val="67500"/>
                        <a:satMod val="115000"/>
                      </a:srgbClr>
                    </a:gs>
                    <a:gs pos="100000">
                      <a:srgbClr val="9CA6D3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微軟正黑體" panose="020B0604030504040204" pitchFamily="34" charset="-120"/>
              </a:rPr>
              <a:t>穩定度</a:t>
            </a:r>
            <a:endParaRPr lang="zh-TW" altLang="en-US" sz="1600" b="1" dirty="0">
              <a:gradFill flip="none" rotWithShape="1">
                <a:gsLst>
                  <a:gs pos="0">
                    <a:srgbClr val="9CA6D3">
                      <a:shade val="30000"/>
                      <a:satMod val="115000"/>
                    </a:srgbClr>
                  </a:gs>
                  <a:gs pos="50000">
                    <a:srgbClr val="9CA6D3">
                      <a:shade val="67500"/>
                      <a:satMod val="115000"/>
                    </a:srgbClr>
                  </a:gs>
                  <a:gs pos="100000">
                    <a:srgbClr val="9CA6D3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597225" y="2007165"/>
            <a:ext cx="1305145" cy="0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6238278" y="2007165"/>
            <a:ext cx="367499" cy="400131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422027" y="3954873"/>
            <a:ext cx="1930393" cy="2"/>
          </a:xfrm>
          <a:prstGeom prst="line">
            <a:avLst/>
          </a:prstGeom>
          <a:ln w="19050">
            <a:solidFill>
              <a:srgbClr val="9CA6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7003" r="1127" b="10374"/>
          <a:stretch/>
        </p:blipFill>
        <p:spPr>
          <a:xfrm>
            <a:off x="2623075" y="1217099"/>
            <a:ext cx="4140460" cy="31241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0500" r="51751" b="15001"/>
          <a:stretch/>
        </p:blipFill>
        <p:spPr>
          <a:xfrm>
            <a:off x="6645867" y="2040816"/>
            <a:ext cx="1323312" cy="7719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232234" y="225852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i="1" dirty="0" smtClean="0">
                <a:solidFill>
                  <a:srgbClr val="D3457B"/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SAVE</a:t>
            </a:r>
            <a:endParaRPr lang="zh-TW" altLang="en-US" sz="1200" i="1" dirty="0">
              <a:solidFill>
                <a:srgbClr val="D3457B"/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0675" y="2685942"/>
            <a:ext cx="65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3-5hrs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7823891" y="2796848"/>
            <a:ext cx="156958" cy="9880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96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933900" y="2685942"/>
            <a:ext cx="43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D3457B"/>
                </a:solidFill>
              </a:rPr>
              <a:t>1hr</a:t>
            </a:r>
            <a:endParaRPr lang="zh-TW" altLang="en-US" b="1" dirty="0">
              <a:solidFill>
                <a:srgbClr val="D3457B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0" t="53500" r="7126" b="18500"/>
          <a:stretch/>
        </p:blipFill>
        <p:spPr>
          <a:xfrm>
            <a:off x="6887009" y="4105292"/>
            <a:ext cx="575180" cy="4719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369262" y="4195031"/>
            <a:ext cx="106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4E80C2"/>
                </a:solidFill>
              </a:rPr>
              <a:t>PPK +2.8%</a:t>
            </a:r>
            <a:endParaRPr lang="zh-TW" altLang="en-US" b="1" dirty="0">
              <a:solidFill>
                <a:srgbClr val="4E80C2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8876" r="21126" b="9751"/>
          <a:stretch/>
        </p:blipFill>
        <p:spPr>
          <a:xfrm>
            <a:off x="1068114" y="2590021"/>
            <a:ext cx="1044309" cy="11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  <p:bldP spid="5" grpId="0"/>
      <p:bldP spid="6" grpId="0"/>
      <p:bldP spid="8" grpId="0" animBg="1"/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641413" y="960028"/>
            <a:ext cx="4546230" cy="1564980"/>
            <a:chOff x="4683837" y="902102"/>
            <a:chExt cx="4546230" cy="156498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5" t="8000" r="31625" b="67500"/>
            <a:stretch/>
          </p:blipFill>
          <p:spPr>
            <a:xfrm>
              <a:off x="4683837" y="902102"/>
              <a:ext cx="4546230" cy="15649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475636" y="1379285"/>
              <a:ext cx="318943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為什麼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AUO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有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Smart Prediction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了，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我們還要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開發這個平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呢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</a:rPr>
                <a:t>?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27" y="2093215"/>
            <a:ext cx="3405307" cy="24767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559" y="46969"/>
            <a:ext cx="9144000" cy="117013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平台差異化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541223" y="2515507"/>
            <a:ext cx="540000" cy="540000"/>
            <a:chOff x="1241630" y="-1314737"/>
            <a:chExt cx="1080000" cy="1080000"/>
          </a:xfrm>
        </p:grpSpPr>
        <p:sp>
          <p:nvSpPr>
            <p:cNvPr id="20" name="橢圓 19"/>
            <p:cNvSpPr/>
            <p:nvPr/>
          </p:nvSpPr>
          <p:spPr>
            <a:xfrm>
              <a:off x="1241630" y="-1314737"/>
              <a:ext cx="1080000" cy="1080000"/>
            </a:xfrm>
            <a:prstGeom prst="ellipse">
              <a:avLst/>
            </a:prstGeom>
            <a:solidFill>
              <a:srgbClr val="3B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02" y="-1244575"/>
              <a:ext cx="830855" cy="830855"/>
            </a:xfrm>
            <a:prstGeom prst="rect">
              <a:avLst/>
            </a:prstGeom>
          </p:spPr>
        </p:pic>
      </p:grpSp>
      <p:sp>
        <p:nvSpPr>
          <p:cNvPr id="38" name="文字方塊 37"/>
          <p:cNvSpPr txBox="1"/>
          <p:nvPr/>
        </p:nvSpPr>
        <p:spPr>
          <a:xfrm>
            <a:off x="5613755" y="2627462"/>
            <a:ext cx="251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符合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L5C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廠域需求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24978" r="6233" b="16398"/>
          <a:stretch/>
        </p:blipFill>
        <p:spPr>
          <a:xfrm>
            <a:off x="1466655" y="1666794"/>
            <a:ext cx="4500500" cy="301533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081223" y="3006872"/>
            <a:ext cx="1776142" cy="405045"/>
            <a:chOff x="6936318" y="3006872"/>
            <a:chExt cx="1776142" cy="40504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6318" y="3006872"/>
              <a:ext cx="1776142" cy="40504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250481" y="3064850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數據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即時性高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80877" y="3477205"/>
            <a:ext cx="1776142" cy="405045"/>
            <a:chOff x="6935972" y="3477205"/>
            <a:chExt cx="1776142" cy="40504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477205"/>
              <a:ext cx="1776142" cy="40504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238286" y="3545524"/>
              <a:ext cx="1261884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解讀</a:t>
              </a:r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方式直觀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080877" y="3947538"/>
            <a:ext cx="1776142" cy="405045"/>
            <a:chOff x="6935972" y="3947538"/>
            <a:chExt cx="1776142" cy="40504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04" t="34626" r="5414" b="35069"/>
            <a:stretch/>
          </p:blipFill>
          <p:spPr>
            <a:xfrm>
              <a:off x="6935972" y="3947538"/>
              <a:ext cx="1776142" cy="40504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7053244" y="3996171"/>
              <a:ext cx="1620957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一鍵分析快速上手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19377" r="20251" b="47374"/>
          <a:stretch/>
        </p:blipFill>
        <p:spPr>
          <a:xfrm rot="1085337">
            <a:off x="4863065" y="635227"/>
            <a:ext cx="1710191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04969 L -0.11407 0.05679 C -0.12847 0.0574 -0.14288 0.07068 -0.15434 0.09012 C -0.16528 0.11296 -0.17049 0.13981 -0.16893 0.16389 L -0.16702 0.28209 " pathEditMode="relative" rAng="7920000" ptsTypes="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3525" y="1356615"/>
            <a:ext cx="5310590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3111806" y="2255239"/>
            <a:ext cx="2655295" cy="83709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gradFill flip="none" rotWithShape="1">
                  <a:gsLst>
                    <a:gs pos="0">
                      <a:srgbClr val="0083A2">
                        <a:shade val="30000"/>
                        <a:satMod val="115000"/>
                      </a:srgbClr>
                    </a:gs>
                    <a:gs pos="50000">
                      <a:srgbClr val="0083A2">
                        <a:shade val="67500"/>
                        <a:satMod val="115000"/>
                      </a:srgbClr>
                    </a:gs>
                    <a:gs pos="100000">
                      <a:srgbClr val="0083A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cs typeface="+mj-cs"/>
              </a:rPr>
              <a:t>專案架構</a:t>
            </a:r>
            <a:endParaRPr lang="zh-TW" altLang="en-US" sz="4000" dirty="0">
              <a:gradFill flip="none" rotWithShape="1">
                <a:gsLst>
                  <a:gs pos="0">
                    <a:srgbClr val="0083A2">
                      <a:shade val="30000"/>
                      <a:satMod val="115000"/>
                    </a:srgbClr>
                  </a:gs>
                  <a:gs pos="50000">
                    <a:srgbClr val="0083A2">
                      <a:shade val="67500"/>
                      <a:satMod val="115000"/>
                    </a:srgbClr>
                  </a:gs>
                  <a:gs pos="100000">
                    <a:srgbClr val="0083A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 rot="19137912">
            <a:off x="4456981" y="3789462"/>
            <a:ext cx="1665185" cy="1399903"/>
          </a:xfrm>
          <a:prstGeom prst="rect">
            <a:avLst/>
          </a:prstGeom>
          <a:solidFill>
            <a:srgbClr val="DD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1" b="7645"/>
          <a:stretch/>
        </p:blipFill>
        <p:spPr>
          <a:xfrm>
            <a:off x="6134174" y="1946687"/>
            <a:ext cx="2854061" cy="2875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14465" y="1587943"/>
            <a:ext cx="2973769" cy="3459082"/>
          </a:xfrm>
          <a:prstGeom prst="rect">
            <a:avLst/>
          </a:prstGeom>
          <a:solidFill>
            <a:srgbClr val="DDEEE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48153" y="2021212"/>
            <a:ext cx="4006458" cy="1305145"/>
          </a:xfrm>
          <a:prstGeom prst="rect">
            <a:avLst/>
          </a:prstGeom>
          <a:solidFill>
            <a:srgbClr val="DDEEE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44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152" y="34401"/>
            <a:ext cx="4189155" cy="524377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bg1">
                    <a:alpha val="90000"/>
                  </a:schemeClr>
                </a:solidFill>
              </a:rPr>
              <a:t>專案架構</a:t>
            </a:r>
            <a:endParaRPr lang="zh-TW" altLang="en-US" sz="2800" dirty="0">
              <a:solidFill>
                <a:schemeClr val="bg1">
                  <a:alpha val="90000"/>
                </a:schemeClr>
              </a:solidFill>
            </a:endParaRPr>
          </a:p>
        </p:txBody>
      </p:sp>
      <p:pic>
        <p:nvPicPr>
          <p:cNvPr id="1026" name="Picture 2" descr="File:Scikit learn logo smal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32" y="3476772"/>
            <a:ext cx="1124605" cy="6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7355344" y="3355145"/>
            <a:ext cx="874420" cy="848810"/>
            <a:chOff x="8206569" y="2928333"/>
            <a:chExt cx="819159" cy="76377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2069" b="-1681"/>
            <a:stretch/>
          </p:blipFill>
          <p:spPr>
            <a:xfrm>
              <a:off x="8206569" y="2928333"/>
              <a:ext cx="680233" cy="68594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85" t="1" b="5787"/>
            <a:stretch/>
          </p:blipFill>
          <p:spPr>
            <a:xfrm>
              <a:off x="8354057" y="3446665"/>
              <a:ext cx="671671" cy="245442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5" y="3393064"/>
            <a:ext cx="772972" cy="77297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185682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Explainers â SHAP latest document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4" r="38353" b="68534"/>
          <a:stretch/>
        </p:blipFill>
        <p:spPr bwMode="auto">
          <a:xfrm>
            <a:off x="6337512" y="3421063"/>
            <a:ext cx="851458" cy="7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6503395" y="40275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SHAP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流程圖: 接點 1"/>
          <p:cNvSpPr/>
          <p:nvPr/>
        </p:nvSpPr>
        <p:spPr>
          <a:xfrm>
            <a:off x="2203092" y="1439277"/>
            <a:ext cx="638495" cy="586518"/>
          </a:xfrm>
          <a:prstGeom prst="flowChartConnector">
            <a:avLst/>
          </a:prstGeom>
          <a:solidFill>
            <a:srgbClr val="237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2</a:t>
            </a:r>
            <a:endParaRPr lang="zh-TW" altLang="en-US" sz="2400" b="1" dirty="0"/>
          </a:p>
        </p:txBody>
      </p:sp>
      <p:sp>
        <p:nvSpPr>
          <p:cNvPr id="22" name="流程圖: 接點 21"/>
          <p:cNvSpPr/>
          <p:nvPr/>
        </p:nvSpPr>
        <p:spPr>
          <a:xfrm>
            <a:off x="3412550" y="2045826"/>
            <a:ext cx="483208" cy="467793"/>
          </a:xfrm>
          <a:prstGeom prst="flowChartConnector">
            <a:avLst/>
          </a:prstGeom>
          <a:solidFill>
            <a:srgbClr val="37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/>
              <a:t>3</a:t>
            </a:r>
            <a:endParaRPr lang="zh-TW" altLang="en-US" sz="1800" b="1" dirty="0"/>
          </a:p>
        </p:txBody>
      </p:sp>
      <p:sp>
        <p:nvSpPr>
          <p:cNvPr id="26" name="流程圖: 接點 25"/>
          <p:cNvSpPr/>
          <p:nvPr/>
        </p:nvSpPr>
        <p:spPr>
          <a:xfrm>
            <a:off x="4587139" y="1477520"/>
            <a:ext cx="442915" cy="422143"/>
          </a:xfrm>
          <a:prstGeom prst="flowChartConnector">
            <a:avLst/>
          </a:prstGeom>
          <a:solidFill>
            <a:srgbClr val="59B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4</a:t>
            </a:r>
            <a:endParaRPr lang="zh-TW" altLang="en-US" sz="1600" b="1" dirty="0"/>
          </a:p>
        </p:txBody>
      </p:sp>
      <p:sp>
        <p:nvSpPr>
          <p:cNvPr id="30" name="流程圖: 接點 29"/>
          <p:cNvSpPr/>
          <p:nvPr/>
        </p:nvSpPr>
        <p:spPr>
          <a:xfrm>
            <a:off x="6781876" y="1247180"/>
            <a:ext cx="511697" cy="511303"/>
          </a:xfrm>
          <a:prstGeom prst="flowChartConnector">
            <a:avLst/>
          </a:prstGeom>
          <a:solidFill>
            <a:srgbClr val="89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6</a:t>
            </a:r>
            <a:endParaRPr lang="zh-TW" altLang="en-US" sz="2000" b="1" dirty="0"/>
          </a:p>
        </p:txBody>
      </p:sp>
      <p:sp>
        <p:nvSpPr>
          <p:cNvPr id="31" name="流程圖: 接點 30"/>
          <p:cNvSpPr/>
          <p:nvPr/>
        </p:nvSpPr>
        <p:spPr>
          <a:xfrm>
            <a:off x="7956939" y="2019171"/>
            <a:ext cx="405045" cy="384059"/>
          </a:xfrm>
          <a:prstGeom prst="flowChartConnector">
            <a:avLst/>
          </a:prstGeom>
          <a:solidFill>
            <a:srgbClr val="9A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7</a:t>
            </a:r>
            <a:endParaRPr lang="zh-TW" altLang="en-US" sz="1600" b="1" dirty="0"/>
          </a:p>
        </p:txBody>
      </p:sp>
      <p:sp>
        <p:nvSpPr>
          <p:cNvPr id="32" name="流程圖: 接點 31"/>
          <p:cNvSpPr/>
          <p:nvPr/>
        </p:nvSpPr>
        <p:spPr>
          <a:xfrm>
            <a:off x="5684533" y="2023389"/>
            <a:ext cx="483631" cy="464120"/>
          </a:xfrm>
          <a:prstGeom prst="flowChartConnector">
            <a:avLst/>
          </a:prstGeom>
          <a:solidFill>
            <a:srgbClr val="A4D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5</a:t>
            </a:r>
            <a:endParaRPr lang="zh-TW" altLang="en-US" sz="1600" b="1" dirty="0"/>
          </a:p>
        </p:txBody>
      </p:sp>
      <p:sp>
        <p:nvSpPr>
          <p:cNvPr id="33" name="流程圖: 接點 32"/>
          <p:cNvSpPr/>
          <p:nvPr/>
        </p:nvSpPr>
        <p:spPr>
          <a:xfrm>
            <a:off x="984048" y="1096537"/>
            <a:ext cx="405045" cy="384059"/>
          </a:xfrm>
          <a:prstGeom prst="flowChartConnector">
            <a:avLst/>
          </a:prstGeom>
          <a:solidFill>
            <a:srgbClr val="065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1</a:t>
            </a:r>
            <a:endParaRPr lang="zh-TW" altLang="en-US" sz="1600" b="1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496655" y="1349220"/>
            <a:ext cx="645075" cy="28482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643904" y="1788338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參數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最佳化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</a:b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分析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系統</a:t>
            </a:r>
            <a:endParaRPr lang="zh-TW" altLang="en-US" sz="12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54273" y="2063230"/>
            <a:ext cx="140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關鍵因子找尋系統</a:t>
            </a:r>
            <a:endParaRPr lang="zh-TW" altLang="en-US" sz="1200" b="1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899162" y="1920371"/>
            <a:ext cx="456618" cy="24196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899162" y="2574476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模型健康度管理系統</a:t>
            </a:r>
            <a:endParaRPr lang="zh-TW" altLang="en-US" sz="1200" b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3915482" y="1827092"/>
            <a:ext cx="578189" cy="31190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311772" y="1941100"/>
            <a:ext cx="11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提供模型建立效度提升測試</a:t>
            </a:r>
            <a:endParaRPr lang="zh-TW" altLang="en-US" sz="1200" b="1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5132483" y="1756785"/>
            <a:ext cx="497908" cy="36258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6208890" y="1651771"/>
            <a:ext cx="501773" cy="41145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343517" y="1618405"/>
            <a:ext cx="528460" cy="43665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63508" y="1536635"/>
            <a:ext cx="186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統計分析圖表視覺化</a:t>
            </a:r>
            <a:endParaRPr lang="zh-TW" altLang="en-US" sz="12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513858" y="2521071"/>
            <a:ext cx="84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一鍵分析</a:t>
            </a:r>
            <a:endParaRPr lang="zh-TW" altLang="en-US" sz="12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604777" y="2421398"/>
            <a:ext cx="116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決策支援輔助</a:t>
            </a:r>
            <a:endParaRPr lang="zh-TW" altLang="en-US" sz="1200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" y="3213257"/>
            <a:ext cx="2460517" cy="157417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95368" y="3241372"/>
            <a:ext cx="193918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LC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VM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模組化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2945" y="3860514"/>
            <a:ext cx="167065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PEP1 CD R2R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值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9051" y="4459677"/>
            <a:ext cx="138211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CF CD/OL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</a:rPr>
              <a:t>開線</a:t>
            </a:r>
          </a:p>
        </p:txBody>
      </p:sp>
    </p:spTree>
    <p:extLst>
      <p:ext uri="{BB962C8B-B14F-4D97-AF65-F5344CB8AC3E}">
        <p14:creationId xmlns:p14="http://schemas.microsoft.com/office/powerpoint/2010/main" val="92506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12" grpId="0"/>
      <p:bldP spid="34" grpId="0"/>
      <p:bldP spid="36" grpId="0"/>
      <p:bldP spid="38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群組 248"/>
          <p:cNvGrpSpPr/>
          <p:nvPr/>
        </p:nvGrpSpPr>
        <p:grpSpPr>
          <a:xfrm>
            <a:off x="5364533" y="1239481"/>
            <a:ext cx="2205245" cy="1845206"/>
            <a:chOff x="5877144" y="1311610"/>
            <a:chExt cx="2205245" cy="1845206"/>
          </a:xfrm>
        </p:grpSpPr>
        <p:pic>
          <p:nvPicPr>
            <p:cNvPr id="239" name="圖片 2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5" t="11348" r="21206" b="20801"/>
            <a:stretch/>
          </p:blipFill>
          <p:spPr>
            <a:xfrm>
              <a:off x="5877144" y="1311610"/>
              <a:ext cx="2205245" cy="1845206"/>
            </a:xfrm>
            <a:prstGeom prst="rect">
              <a:avLst/>
            </a:prstGeom>
          </p:spPr>
        </p:pic>
        <p:pic>
          <p:nvPicPr>
            <p:cNvPr id="240" name="Picture 16" descr="C:\Documents and Settings\tomcctang\桌面\au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72" y="2548417"/>
              <a:ext cx="254725" cy="88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6184" y="52476"/>
            <a:ext cx="7464515" cy="11701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L5C 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新產品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LC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alpha val="90000"/>
                  </a:schemeClr>
                </a:solidFill>
              </a:rPr>
              <a:t>Margin</a:t>
            </a:r>
            <a:r>
              <a:rPr lang="zh-TW" altLang="en-US" sz="2800" dirty="0">
                <a:solidFill>
                  <a:schemeClr val="bg1">
                    <a:alpha val="90000"/>
                  </a:schemeClr>
                </a:solidFill>
              </a:rPr>
              <a:t>預測</a:t>
            </a:r>
          </a:p>
        </p:txBody>
      </p:sp>
      <p:sp>
        <p:nvSpPr>
          <p:cNvPr id="170" name="矩形 169"/>
          <p:cNvSpPr/>
          <p:nvPr/>
        </p:nvSpPr>
        <p:spPr>
          <a:xfrm>
            <a:off x="4977045" y="3398141"/>
            <a:ext cx="3105345" cy="110837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梯形 174"/>
          <p:cNvSpPr/>
          <p:nvPr/>
        </p:nvSpPr>
        <p:spPr>
          <a:xfrm flipV="1">
            <a:off x="6070744" y="3696214"/>
            <a:ext cx="332716" cy="478620"/>
          </a:xfrm>
          <a:prstGeom prst="trapezoid">
            <a:avLst/>
          </a:prstGeom>
          <a:solidFill>
            <a:srgbClr val="8A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6050082" y="3737976"/>
            <a:ext cx="38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00" dirty="0" smtClean="0">
                <a:solidFill>
                  <a:schemeClr val="bg1"/>
                </a:solidFill>
              </a:rPr>
              <a:t>MainPS</a:t>
            </a:r>
            <a:endParaRPr lang="zh-TW" altLang="en-US" sz="700" dirty="0">
              <a:solidFill>
                <a:schemeClr val="bg1"/>
              </a:solidFill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977045" y="3180581"/>
            <a:ext cx="3582277" cy="1386789"/>
            <a:chOff x="4797025" y="2460946"/>
            <a:chExt cx="3582277" cy="1386789"/>
          </a:xfrm>
        </p:grpSpPr>
        <p:sp>
          <p:nvSpPr>
            <p:cNvPr id="8" name="矩形 7"/>
            <p:cNvSpPr/>
            <p:nvPr/>
          </p:nvSpPr>
          <p:spPr>
            <a:xfrm>
              <a:off x="7356320" y="2878083"/>
              <a:ext cx="221810" cy="69617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08162" y="2753385"/>
              <a:ext cx="617872" cy="71793"/>
            </a:xfrm>
            <a:prstGeom prst="rect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梯形 168"/>
            <p:cNvSpPr/>
            <p:nvPr/>
          </p:nvSpPr>
          <p:spPr>
            <a:xfrm flipV="1">
              <a:off x="6279622" y="2753385"/>
              <a:ext cx="709714" cy="143586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梯形 167"/>
            <p:cNvSpPr/>
            <p:nvPr/>
          </p:nvSpPr>
          <p:spPr>
            <a:xfrm flipV="1">
              <a:off x="5739719" y="2769518"/>
              <a:ext cx="608067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梯形 166"/>
            <p:cNvSpPr/>
            <p:nvPr/>
          </p:nvSpPr>
          <p:spPr>
            <a:xfrm flipV="1">
              <a:off x="5075015" y="2769737"/>
              <a:ext cx="720885" cy="207058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7025" y="2678506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185193" y="2769521"/>
              <a:ext cx="499073" cy="143586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梯形 165"/>
            <p:cNvSpPr/>
            <p:nvPr/>
          </p:nvSpPr>
          <p:spPr>
            <a:xfrm flipV="1">
              <a:off x="5795900" y="2769521"/>
              <a:ext cx="499073" cy="143586"/>
            </a:xfrm>
            <a:prstGeom prst="trapezoi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294245" y="2769521"/>
              <a:ext cx="617872" cy="7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梯形 6"/>
            <p:cNvSpPr/>
            <p:nvPr/>
          </p:nvSpPr>
          <p:spPr>
            <a:xfrm flipV="1">
              <a:off x="5268371" y="2976579"/>
              <a:ext cx="332716" cy="478620"/>
            </a:xfrm>
            <a:prstGeom prst="trapezoid">
              <a:avLst/>
            </a:prstGeom>
            <a:solidFill>
              <a:srgbClr val="8A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梯形 172"/>
            <p:cNvSpPr/>
            <p:nvPr/>
          </p:nvSpPr>
          <p:spPr>
            <a:xfrm flipV="1">
              <a:off x="7103891" y="2769521"/>
              <a:ext cx="709714" cy="108777"/>
            </a:xfrm>
            <a:prstGeom prst="trapezoid">
              <a:avLst/>
            </a:prstGeom>
            <a:solidFill>
              <a:srgbClr val="FDD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4797025" y="3695869"/>
              <a:ext cx="3105345" cy="9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梯形 177"/>
            <p:cNvSpPr/>
            <p:nvPr/>
          </p:nvSpPr>
          <p:spPr>
            <a:xfrm>
              <a:off x="5140824" y="3557992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梯形 176"/>
            <p:cNvSpPr/>
            <p:nvPr/>
          </p:nvSpPr>
          <p:spPr>
            <a:xfrm>
              <a:off x="5185193" y="3587091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梯形 179"/>
            <p:cNvSpPr/>
            <p:nvPr/>
          </p:nvSpPr>
          <p:spPr>
            <a:xfrm>
              <a:off x="5764468" y="3478993"/>
              <a:ext cx="629871" cy="216874"/>
            </a:xfrm>
            <a:prstGeom prst="trapezoid">
              <a:avLst>
                <a:gd name="adj" fmla="val 320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梯形 180"/>
            <p:cNvSpPr/>
            <p:nvPr/>
          </p:nvSpPr>
          <p:spPr>
            <a:xfrm>
              <a:off x="5803803" y="3523863"/>
              <a:ext cx="545894" cy="172005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梯形 181"/>
            <p:cNvSpPr/>
            <p:nvPr/>
          </p:nvSpPr>
          <p:spPr>
            <a:xfrm>
              <a:off x="5849552" y="3552962"/>
              <a:ext cx="443621" cy="142906"/>
            </a:xfrm>
            <a:prstGeom prst="trapezoid">
              <a:avLst>
                <a:gd name="adj" fmla="val 3574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梯形 182"/>
            <p:cNvSpPr/>
            <p:nvPr/>
          </p:nvSpPr>
          <p:spPr>
            <a:xfrm>
              <a:off x="5229898" y="3620261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梯形 183"/>
            <p:cNvSpPr/>
            <p:nvPr/>
          </p:nvSpPr>
          <p:spPr>
            <a:xfrm>
              <a:off x="5894294" y="3587091"/>
              <a:ext cx="354136" cy="10877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85242" y="3537087"/>
              <a:ext cx="443571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5835439" y="3457238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梯形 185"/>
            <p:cNvSpPr/>
            <p:nvPr/>
          </p:nvSpPr>
          <p:spPr>
            <a:xfrm>
              <a:off x="7206220" y="3561536"/>
              <a:ext cx="532286" cy="138342"/>
            </a:xfrm>
            <a:prstGeom prst="trapezoid">
              <a:avLst>
                <a:gd name="adj" fmla="val 323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梯形 186"/>
            <p:cNvSpPr/>
            <p:nvPr/>
          </p:nvSpPr>
          <p:spPr>
            <a:xfrm>
              <a:off x="7250590" y="3590635"/>
              <a:ext cx="443621" cy="10877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梯形 187"/>
            <p:cNvSpPr/>
            <p:nvPr/>
          </p:nvSpPr>
          <p:spPr>
            <a:xfrm>
              <a:off x="7295294" y="3623805"/>
              <a:ext cx="354136" cy="75606"/>
            </a:xfrm>
            <a:prstGeom prst="trapezoid">
              <a:avLst/>
            </a:prstGeom>
            <a:solidFill>
              <a:srgbClr val="FAC09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6487946" y="3581679"/>
              <a:ext cx="487929" cy="217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7946" y="3601514"/>
              <a:ext cx="487929" cy="43511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7946" y="3641931"/>
              <a:ext cx="487929" cy="21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487946" y="3662830"/>
              <a:ext cx="487929" cy="43511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梯形 192"/>
            <p:cNvSpPr/>
            <p:nvPr/>
          </p:nvSpPr>
          <p:spPr>
            <a:xfrm flipV="1">
              <a:off x="7166863" y="2769052"/>
              <a:ext cx="571643" cy="55258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55274" y="2470659"/>
              <a:ext cx="3968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5814885" y="2465834"/>
              <a:ext cx="457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6299373" y="2460946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Aperture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7187197" y="2468389"/>
              <a:ext cx="689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Sealant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931937" y="2590120"/>
              <a:ext cx="38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CF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7865190" y="3601514"/>
              <a:ext cx="514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Array</a:t>
              </a:r>
              <a:endPara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梯形 200"/>
            <p:cNvSpPr/>
            <p:nvPr/>
          </p:nvSpPr>
          <p:spPr>
            <a:xfrm flipV="1">
              <a:off x="5849552" y="2771560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梯形 201"/>
            <p:cNvSpPr/>
            <p:nvPr/>
          </p:nvSpPr>
          <p:spPr>
            <a:xfrm flipV="1">
              <a:off x="5222797" y="2773427"/>
              <a:ext cx="409964" cy="54000"/>
            </a:xfrm>
            <a:prstGeom prst="trapezoid">
              <a:avLst/>
            </a:prstGeom>
            <a:solidFill>
              <a:schemeClr val="tx1">
                <a:lumMod val="95000"/>
                <a:lumOff val="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5155773" y="2762848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B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5753457" y="2759459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R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465724" y="2699356"/>
              <a:ext cx="2152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bg1"/>
                  </a:solidFill>
                </a:rPr>
                <a:t>G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6587827" y="2779012"/>
              <a:ext cx="3790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OC</a:t>
              </a:r>
              <a:endParaRPr lang="zh-TW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5263400" y="3022036"/>
              <a:ext cx="346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00" dirty="0" smtClean="0">
                  <a:solidFill>
                    <a:schemeClr val="bg1"/>
                  </a:solidFill>
                </a:rPr>
                <a:t>Sub</a:t>
              </a:r>
              <a:br>
                <a:rPr lang="en-US" altLang="zh-TW" sz="700" dirty="0" smtClean="0">
                  <a:solidFill>
                    <a:schemeClr val="bg1"/>
                  </a:solidFill>
                </a:rPr>
              </a:br>
              <a:r>
                <a:rPr lang="en-US" altLang="zh-TW" sz="700" dirty="0" smtClean="0">
                  <a:solidFill>
                    <a:schemeClr val="bg1"/>
                  </a:solidFill>
                </a:rPr>
                <a:t>PS</a:t>
              </a:r>
              <a:endParaRPr lang="zh-TW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10" name="直線單箭頭接點 209"/>
            <p:cNvCxnSpPr/>
            <p:nvPr/>
          </p:nvCxnSpPr>
          <p:spPr>
            <a:xfrm flipH="1" flipV="1">
              <a:off x="6595460" y="2887868"/>
              <a:ext cx="11429" cy="699223"/>
            </a:xfrm>
            <a:prstGeom prst="straightConnector1">
              <a:avLst/>
            </a:prstGeom>
            <a:ln w="3175" cmpd="sng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字方塊 215"/>
            <p:cNvSpPr txBox="1"/>
            <p:nvPr/>
          </p:nvSpPr>
          <p:spPr>
            <a:xfrm>
              <a:off x="6563953" y="3098864"/>
              <a:ext cx="497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3.4µm</a:t>
              </a:r>
              <a:endPara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7331166" y="2708805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5910253" y="2712277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5286471" y="2718591"/>
              <a:ext cx="3790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00" dirty="0" smtClean="0">
                  <a:solidFill>
                    <a:schemeClr val="bg1"/>
                  </a:solidFill>
                </a:rPr>
                <a:t>BM</a:t>
              </a:r>
              <a:endParaRPr lang="zh-TW" altLang="en-US" sz="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605064" y="1126720"/>
            <a:ext cx="1413335" cy="818752"/>
            <a:chOff x="605064" y="1126720"/>
            <a:chExt cx="1199845" cy="719270"/>
          </a:xfrm>
        </p:grpSpPr>
        <p:grpSp>
          <p:nvGrpSpPr>
            <p:cNvPr id="267" name="群組 266"/>
            <p:cNvGrpSpPr/>
            <p:nvPr/>
          </p:nvGrpSpPr>
          <p:grpSpPr>
            <a:xfrm>
              <a:off x="605064" y="1126720"/>
              <a:ext cx="1087193" cy="719270"/>
              <a:chOff x="605064" y="1126720"/>
              <a:chExt cx="1087193" cy="719270"/>
            </a:xfrm>
          </p:grpSpPr>
          <p:pic>
            <p:nvPicPr>
              <p:cNvPr id="224" name="圖片 2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605064" y="1126720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62" name="文字方塊 261"/>
              <p:cNvSpPr txBox="1"/>
              <p:nvPr/>
            </p:nvSpPr>
            <p:spPr>
              <a:xfrm rot="21376399">
                <a:off x="1231385" y="1715187"/>
                <a:ext cx="314369" cy="13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09" name="文字方塊 208"/>
            <p:cNvSpPr txBox="1"/>
            <p:nvPr/>
          </p:nvSpPr>
          <p:spPr>
            <a:xfrm>
              <a:off x="746575" y="1306558"/>
              <a:ext cx="1058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過去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模式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222664" y="1799276"/>
            <a:ext cx="1464085" cy="1269114"/>
            <a:chOff x="1222664" y="1799276"/>
            <a:chExt cx="1464085" cy="1269114"/>
          </a:xfrm>
        </p:grpSpPr>
        <p:pic>
          <p:nvPicPr>
            <p:cNvPr id="261" name="圖片 2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25" t="52625" r="9751" b="12376"/>
            <a:stretch/>
          </p:blipFill>
          <p:spPr>
            <a:xfrm flipH="1">
              <a:off x="1222664" y="1799276"/>
              <a:ext cx="1464085" cy="1269114"/>
            </a:xfrm>
            <a:prstGeom prst="rect">
              <a:avLst/>
            </a:prstGeom>
          </p:spPr>
        </p:pic>
        <p:sp>
          <p:nvSpPr>
            <p:cNvPr id="229" name="文字方塊 228"/>
            <p:cNvSpPr txBox="1"/>
            <p:nvPr/>
          </p:nvSpPr>
          <p:spPr>
            <a:xfrm>
              <a:off x="1267548" y="2100730"/>
              <a:ext cx="1249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CF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TFT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膜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厚 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壓縮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</a:rPr>
                <a:t>率經驗值 </a:t>
              </a:r>
            </a:p>
          </p:txBody>
        </p:sp>
      </p:grpSp>
      <p:sp>
        <p:nvSpPr>
          <p:cNvPr id="248" name="文字方塊 247"/>
          <p:cNvSpPr txBox="1"/>
          <p:nvPr/>
        </p:nvSpPr>
        <p:spPr>
          <a:xfrm>
            <a:off x="5776656" y="1308467"/>
            <a:ext cx="19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亮度 </a:t>
            </a:r>
            <a:r>
              <a:rPr lang="zh-TW" altLang="en-US" b="1" dirty="0" smtClean="0">
                <a:solidFill>
                  <a:srgbClr val="6575BB"/>
                </a:solidFill>
                <a:latin typeface="微軟正黑體" panose="020B0604030504040204" pitchFamily="34" charset="-120"/>
              </a:rPr>
              <a:t>反應</a:t>
            </a:r>
            <a:r>
              <a:rPr lang="zh-TW" altLang="en-US" b="1" dirty="0" smtClean="0">
                <a:solidFill>
                  <a:srgbClr val="6F7EBF"/>
                </a:solidFill>
                <a:latin typeface="微軟正黑體" panose="020B0604030504040204" pitchFamily="34" charset="-120"/>
              </a:rPr>
              <a:t>時間 對比</a:t>
            </a:r>
            <a:endParaRPr lang="en-US" altLang="zh-TW" b="1" dirty="0">
              <a:solidFill>
                <a:srgbClr val="6F7EB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6668032" y="4542954"/>
            <a:ext cx="100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6575BB"/>
                </a:solidFill>
              </a:rPr>
              <a:t>PSH Target</a:t>
            </a:r>
          </a:p>
        </p:txBody>
      </p:sp>
      <p:sp>
        <p:nvSpPr>
          <p:cNvPr id="255" name="文字方塊 254"/>
          <p:cNvSpPr txBox="1"/>
          <p:nvPr/>
        </p:nvSpPr>
        <p:spPr>
          <a:xfrm>
            <a:off x="5340262" y="4614633"/>
            <a:ext cx="113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6575BB"/>
                </a:solidFill>
              </a:rPr>
              <a:t>目標</a:t>
            </a:r>
            <a:r>
              <a:rPr lang="en-US" altLang="zh-TW" b="1" dirty="0" smtClean="0">
                <a:solidFill>
                  <a:srgbClr val="6575BB"/>
                </a:solidFill>
              </a:rPr>
              <a:t>Cell gap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57" name="文字方塊 256"/>
          <p:cNvSpPr txBox="1"/>
          <p:nvPr/>
        </p:nvSpPr>
        <p:spPr>
          <a:xfrm>
            <a:off x="6665053" y="4753017"/>
            <a:ext cx="10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6575BB"/>
                </a:solidFill>
              </a:rPr>
              <a:t>LC </a:t>
            </a:r>
            <a:r>
              <a:rPr lang="en-US" altLang="zh-TW" b="1" dirty="0" smtClean="0">
                <a:solidFill>
                  <a:srgbClr val="6575BB"/>
                </a:solidFill>
              </a:rPr>
              <a:t>drop</a:t>
            </a:r>
            <a:endParaRPr lang="zh-TW" altLang="en-US" b="1" dirty="0">
              <a:solidFill>
                <a:srgbClr val="6575BB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2" t="12773" r="33636" b="19946"/>
          <a:stretch/>
        </p:blipFill>
        <p:spPr>
          <a:xfrm>
            <a:off x="2504442" y="1945472"/>
            <a:ext cx="1289253" cy="2532460"/>
          </a:xfrm>
          <a:prstGeom prst="rect">
            <a:avLst/>
          </a:prstGeom>
        </p:spPr>
      </p:pic>
      <p:grpSp>
        <p:nvGrpSpPr>
          <p:cNvPr id="265" name="群組 264"/>
          <p:cNvGrpSpPr/>
          <p:nvPr/>
        </p:nvGrpSpPr>
        <p:grpSpPr>
          <a:xfrm>
            <a:off x="3968527" y="1126720"/>
            <a:ext cx="1291076" cy="892344"/>
            <a:chOff x="4146950" y="1137292"/>
            <a:chExt cx="1118055" cy="720411"/>
          </a:xfrm>
        </p:grpSpPr>
        <p:grpSp>
          <p:nvGrpSpPr>
            <p:cNvPr id="226" name="群組 225"/>
            <p:cNvGrpSpPr/>
            <p:nvPr/>
          </p:nvGrpSpPr>
          <p:grpSpPr>
            <a:xfrm>
              <a:off x="4146950" y="1137292"/>
              <a:ext cx="1118055" cy="718777"/>
              <a:chOff x="476545" y="1231139"/>
              <a:chExt cx="1118055" cy="718777"/>
            </a:xfrm>
          </p:grpSpPr>
          <p:pic>
            <p:nvPicPr>
              <p:cNvPr id="227" name="圖片 2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5" t="8875" r="34250" b="68375"/>
              <a:stretch/>
            </p:blipFill>
            <p:spPr>
              <a:xfrm flipH="1">
                <a:off x="476545" y="1231139"/>
                <a:ext cx="1087193" cy="718777"/>
              </a:xfrm>
              <a:prstGeom prst="rect">
                <a:avLst/>
              </a:prstGeom>
            </p:spPr>
          </p:pic>
          <p:sp>
            <p:nvSpPr>
              <p:cNvPr id="228" name="矩形 227"/>
              <p:cNvSpPr/>
              <p:nvPr/>
            </p:nvSpPr>
            <p:spPr>
              <a:xfrm>
                <a:off x="589197" y="1412347"/>
                <a:ext cx="1005403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</a:rPr>
                  <a:t>預期目標</a:t>
                </a:r>
                <a:endPara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263" name="文字方塊 262"/>
            <p:cNvSpPr txBox="1"/>
            <p:nvPr/>
          </p:nvSpPr>
          <p:spPr>
            <a:xfrm rot="21376399">
              <a:off x="4766391" y="1726900"/>
              <a:ext cx="314369" cy="1308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77" name="向右箭號 76"/>
          <p:cNvSpPr/>
          <p:nvPr/>
        </p:nvSpPr>
        <p:spPr>
          <a:xfrm>
            <a:off x="6435410" y="4709489"/>
            <a:ext cx="258672" cy="130173"/>
          </a:xfrm>
          <a:prstGeom prst="rightArrow">
            <a:avLst/>
          </a:prstGeom>
          <a:solidFill>
            <a:srgbClr val="F4C039"/>
          </a:solidFill>
          <a:ln w="12700">
            <a:solidFill>
              <a:srgbClr val="657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6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5" grpId="0" animBg="1"/>
      <p:bldP spid="248" grpId="0"/>
      <p:bldP spid="254" grpId="0"/>
      <p:bldP spid="255" grpId="0"/>
      <p:bldP spid="257" grpId="0"/>
      <p:bldP spid="7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9CA6D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159258</TotalTime>
  <Words>2601</Words>
  <Application>Microsoft Office PowerPoint</Application>
  <PresentationFormat>如螢幕大小 (16:9)</PresentationFormat>
  <Paragraphs>1228</Paragraphs>
  <Slides>25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GenSekiGothic JP R</vt:lpstr>
      <vt:lpstr>Noto Sans CJK SC Bold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Office 佈景主題</vt:lpstr>
      <vt:lpstr>機器學習決策平台</vt:lpstr>
      <vt:lpstr>PowerPoint 簡報</vt:lpstr>
      <vt:lpstr>PowerPoint 簡報</vt:lpstr>
      <vt:lpstr>專案背景</vt:lpstr>
      <vt:lpstr>專案效益</vt:lpstr>
      <vt:lpstr>平台差異化</vt:lpstr>
      <vt:lpstr>PowerPoint 簡報</vt:lpstr>
      <vt:lpstr>專案架構</vt:lpstr>
      <vt:lpstr>L5C 新產品LC Margin預測</vt:lpstr>
      <vt:lpstr>L5C Photo PEP1 CD R2R</vt:lpstr>
      <vt:lpstr>機器學習模型架構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實習心得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2007018 詹惠婷</cp:lastModifiedBy>
  <cp:revision>5263</cp:revision>
  <dcterms:created xsi:type="dcterms:W3CDTF">2011-02-08T02:08:58Z</dcterms:created>
  <dcterms:modified xsi:type="dcterms:W3CDTF">2020-08-11T07:51:47Z</dcterms:modified>
</cp:coreProperties>
</file>